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9"/>
  </p:notesMasterIdLst>
  <p:sldIdLst>
    <p:sldId id="295" r:id="rId2"/>
    <p:sldId id="275" r:id="rId3"/>
    <p:sldId id="262" r:id="rId4"/>
    <p:sldId id="256" r:id="rId5"/>
    <p:sldId id="360" r:id="rId6"/>
    <p:sldId id="361" r:id="rId7"/>
    <p:sldId id="277" r:id="rId8"/>
    <p:sldId id="344" r:id="rId9"/>
    <p:sldId id="342" r:id="rId10"/>
    <p:sldId id="258" r:id="rId11"/>
    <p:sldId id="359" r:id="rId12"/>
    <p:sldId id="341" r:id="rId13"/>
    <p:sldId id="362" r:id="rId14"/>
    <p:sldId id="303" r:id="rId15"/>
    <p:sldId id="304" r:id="rId16"/>
    <p:sldId id="269" r:id="rId17"/>
    <p:sldId id="278" r:id="rId18"/>
    <p:sldId id="270" r:id="rId19"/>
    <p:sldId id="302" r:id="rId20"/>
    <p:sldId id="297" r:id="rId21"/>
    <p:sldId id="299" r:id="rId22"/>
    <p:sldId id="298" r:id="rId23"/>
    <p:sldId id="300" r:id="rId24"/>
    <p:sldId id="279" r:id="rId25"/>
    <p:sldId id="301" r:id="rId26"/>
    <p:sldId id="345" r:id="rId27"/>
    <p:sldId id="306" r:id="rId28"/>
    <p:sldId id="310" r:id="rId29"/>
    <p:sldId id="309" r:id="rId30"/>
    <p:sldId id="311" r:id="rId31"/>
    <p:sldId id="313" r:id="rId32"/>
    <p:sldId id="312" r:id="rId33"/>
    <p:sldId id="316" r:id="rId34"/>
    <p:sldId id="314" r:id="rId35"/>
    <p:sldId id="315" r:id="rId36"/>
    <p:sldId id="276" r:id="rId37"/>
    <p:sldId id="294" r:id="rId38"/>
    <p:sldId id="280" r:id="rId39"/>
    <p:sldId id="267" r:id="rId40"/>
    <p:sldId id="319" r:id="rId41"/>
    <p:sldId id="318" r:id="rId42"/>
    <p:sldId id="261" r:id="rId43"/>
    <p:sldId id="320" r:id="rId44"/>
    <p:sldId id="321" r:id="rId45"/>
    <p:sldId id="322" r:id="rId46"/>
    <p:sldId id="323" r:id="rId47"/>
    <p:sldId id="325" r:id="rId48"/>
    <p:sldId id="331" r:id="rId49"/>
    <p:sldId id="329" r:id="rId50"/>
    <p:sldId id="332" r:id="rId51"/>
    <p:sldId id="330" r:id="rId52"/>
    <p:sldId id="333" r:id="rId53"/>
    <p:sldId id="334" r:id="rId54"/>
    <p:sldId id="335" r:id="rId55"/>
    <p:sldId id="336" r:id="rId56"/>
    <p:sldId id="337" r:id="rId57"/>
    <p:sldId id="338" r:id="rId58"/>
    <p:sldId id="326" r:id="rId59"/>
    <p:sldId id="339" r:id="rId60"/>
    <p:sldId id="340" r:id="rId61"/>
    <p:sldId id="283" r:id="rId62"/>
    <p:sldId id="402" r:id="rId63"/>
    <p:sldId id="403" r:id="rId64"/>
    <p:sldId id="404" r:id="rId65"/>
    <p:sldId id="425" r:id="rId66"/>
    <p:sldId id="405" r:id="rId67"/>
    <p:sldId id="406" r:id="rId68"/>
    <p:sldId id="417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15" r:id="rId78"/>
    <p:sldId id="418" r:id="rId79"/>
    <p:sldId id="416" r:id="rId80"/>
    <p:sldId id="274" r:id="rId81"/>
    <p:sldId id="317" r:id="rId82"/>
    <p:sldId id="328" r:id="rId83"/>
    <p:sldId id="324" r:id="rId84"/>
    <p:sldId id="348" r:id="rId85"/>
    <p:sldId id="349" r:id="rId86"/>
    <p:sldId id="350" r:id="rId87"/>
    <p:sldId id="419" r:id="rId88"/>
    <p:sldId id="282" r:id="rId89"/>
    <p:sldId id="259" r:id="rId90"/>
    <p:sldId id="420" r:id="rId91"/>
    <p:sldId id="354" r:id="rId92"/>
    <p:sldId id="352" r:id="rId93"/>
    <p:sldId id="421" r:id="rId94"/>
    <p:sldId id="351" r:id="rId95"/>
    <p:sldId id="394" r:id="rId96"/>
    <p:sldId id="395" r:id="rId97"/>
    <p:sldId id="396" r:id="rId98"/>
    <p:sldId id="397" r:id="rId99"/>
    <p:sldId id="398" r:id="rId100"/>
    <p:sldId id="399" r:id="rId101"/>
    <p:sldId id="400" r:id="rId102"/>
    <p:sldId id="401" r:id="rId103"/>
    <p:sldId id="422" r:id="rId104"/>
    <p:sldId id="346" r:id="rId105"/>
    <p:sldId id="423" r:id="rId106"/>
    <p:sldId id="285" r:id="rId107"/>
    <p:sldId id="286" r:id="rId108"/>
    <p:sldId id="287" r:id="rId109"/>
    <p:sldId id="426" r:id="rId110"/>
    <p:sldId id="347" r:id="rId111"/>
    <p:sldId id="427" r:id="rId112"/>
    <p:sldId id="428" r:id="rId113"/>
    <p:sldId id="429" r:id="rId114"/>
    <p:sldId id="430" r:id="rId115"/>
    <p:sldId id="431" r:id="rId116"/>
    <p:sldId id="432" r:id="rId117"/>
    <p:sldId id="433" r:id="rId118"/>
    <p:sldId id="435" r:id="rId119"/>
    <p:sldId id="452" r:id="rId120"/>
    <p:sldId id="436" r:id="rId121"/>
    <p:sldId id="439" r:id="rId122"/>
    <p:sldId id="424" r:id="rId123"/>
    <p:sldId id="284" r:id="rId124"/>
    <p:sldId id="290" r:id="rId125"/>
    <p:sldId id="293" r:id="rId126"/>
    <p:sldId id="440" r:id="rId127"/>
    <p:sldId id="441" r:id="rId128"/>
    <p:sldId id="442" r:id="rId129"/>
    <p:sldId id="443" r:id="rId130"/>
    <p:sldId id="444" r:id="rId131"/>
    <p:sldId id="445" r:id="rId132"/>
    <p:sldId id="446" r:id="rId133"/>
    <p:sldId id="447" r:id="rId134"/>
    <p:sldId id="448" r:id="rId135"/>
    <p:sldId id="449" r:id="rId136"/>
    <p:sldId id="450" r:id="rId137"/>
    <p:sldId id="451" r:id="rId138"/>
    <p:sldId id="363" r:id="rId139"/>
    <p:sldId id="372" r:id="rId140"/>
    <p:sldId id="373" r:id="rId141"/>
    <p:sldId id="375" r:id="rId142"/>
    <p:sldId id="376" r:id="rId143"/>
    <p:sldId id="377" r:id="rId144"/>
    <p:sldId id="378" r:id="rId145"/>
    <p:sldId id="379" r:id="rId146"/>
    <p:sldId id="381" r:id="rId147"/>
    <p:sldId id="382" r:id="rId148"/>
    <p:sldId id="383" r:id="rId149"/>
    <p:sldId id="384" r:id="rId150"/>
    <p:sldId id="386" r:id="rId151"/>
    <p:sldId id="387" r:id="rId152"/>
    <p:sldId id="388" r:id="rId153"/>
    <p:sldId id="390" r:id="rId154"/>
    <p:sldId id="391" r:id="rId155"/>
    <p:sldId id="392" r:id="rId156"/>
    <p:sldId id="265" r:id="rId157"/>
    <p:sldId id="263" r:id="rId1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57"/>
    <p:restoredTop sz="86347"/>
  </p:normalViewPr>
  <p:slideViewPr>
    <p:cSldViewPr snapToGrid="0" snapToObjects="1">
      <p:cViewPr varScale="1">
        <p:scale>
          <a:sx n="97" d="100"/>
          <a:sy n="97" d="100"/>
        </p:scale>
        <p:origin x="23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presProps" Target="presProps.xml"/><Relationship Id="rId161" Type="http://schemas.openxmlformats.org/officeDocument/2006/relationships/viewProps" Target="viewProps.xml"/><Relationship Id="rId16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135F5-1E49-D54A-A6FB-3E6D1F12E104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59622-9478-9143-A4F4-B72A582F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2p1: 2*pi^1</a:t>
            </a:r>
          </a:p>
          <a:p>
            <a:r>
              <a:rPr lang="en-US" smtClean="0"/>
              <a:t>2p5:</a:t>
            </a:r>
            <a:r>
              <a:rPr lang="en-US" baseline="0" smtClean="0"/>
              <a:t> 2*pi^5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6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5692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514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772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77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 precedence</a:t>
            </a:r>
            <a:r>
              <a:rPr lang="en-US" baseline="0" smtClean="0"/>
              <a:t> rules except parentheses ()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21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example in J: 4+5+2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6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29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8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0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6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who frank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70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7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0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91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Just monadic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0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9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3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58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Now</a:t>
            </a:r>
            <a:r>
              <a:rPr lang="en-US" baseline="0" smtClean="0"/>
              <a:t> dyadic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67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03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1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Zigzagging through the Straight and Narrow (2009)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78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77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&gt;:</a:t>
            </a:r>
            <a:r>
              <a:rPr lang="en-US" baseline="0" smtClean="0"/>
              <a:t> intentionally not described ahead of time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66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Loopless</a:t>
            </a:r>
            <a:r>
              <a:rPr lang="en-US" smtClean="0"/>
              <a:t> coding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2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9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9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12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97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ru</a:t>
            </a:r>
            <a:r>
              <a:rPr lang="en-US" smtClean="0"/>
              <a:t> = rank of right side of</a:t>
            </a:r>
            <a:r>
              <a:rPr lang="en-US" baseline="0" smtClean="0"/>
              <a:t> u</a:t>
            </a:r>
          </a:p>
          <a:p>
            <a:r>
              <a:rPr lang="en-US" baseline="0" err="1" smtClean="0"/>
              <a:t>lu</a:t>
            </a:r>
            <a:r>
              <a:rPr lang="en-US" baseline="0" smtClean="0"/>
              <a:t> = rank of left side of u</a:t>
            </a:r>
          </a:p>
          <a:p>
            <a:r>
              <a:rPr lang="en-US" baseline="0" smtClean="0"/>
              <a:t>(flipped!)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06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“-n=: #y 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n-US" smtClean="0"/>
              <a:t> n-1” means: from (first let n=4) -4 to 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8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|.</a:t>
            </a:r>
            <a:r>
              <a:rPr lang="en-US" baseline="0" smtClean="0"/>
              <a:t> intentionally not described ahead of time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1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from</a:t>
            </a:r>
            <a:r>
              <a:rPr lang="en-US" baseline="0" dirty="0" smtClean="0"/>
              <a:t> the blub: recognize the value of different approaches; avoid the generalist’s trap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Fight irony: e.g. </a:t>
            </a:r>
            <a:r>
              <a:rPr lang="en-US" baseline="0" dirty="0" err="1" smtClean="0"/>
              <a:t>brainfuck</a:t>
            </a:r>
            <a:r>
              <a:rPr lang="en-US" baseline="0" smtClean="0"/>
              <a:t> sucks</a:t>
            </a:r>
          </a:p>
          <a:p>
            <a:endParaRPr lang="en-US" baseline="0" smtClean="0"/>
          </a:p>
          <a:p>
            <a:r>
              <a:rPr lang="en-US" baseline="0" smtClean="0"/>
              <a:t>Persevere: google is useless, docs are very terse; </a:t>
            </a:r>
            <a:r>
              <a:rPr lang="en-US" baseline="0" err="1" smtClean="0"/>
              <a:t>stackoverflow</a:t>
            </a:r>
            <a:r>
              <a:rPr lang="en-US" baseline="0" smtClean="0"/>
              <a:t>: 1.4 mil </a:t>
            </a:r>
            <a:r>
              <a:rPr lang="en-US" baseline="0" err="1" smtClean="0"/>
              <a:t>javascript</a:t>
            </a:r>
            <a:r>
              <a:rPr lang="en-US" baseline="0" smtClean="0"/>
              <a:t> tags, 32k </a:t>
            </a:r>
            <a:r>
              <a:rPr lang="en-US" baseline="0" err="1" smtClean="0"/>
              <a:t>haskell</a:t>
            </a:r>
            <a:r>
              <a:rPr lang="en-US" baseline="0" smtClean="0"/>
              <a:t>, 8k prolog, 243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633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017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4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x, y: verb</a:t>
            </a:r>
            <a:r>
              <a:rPr lang="en-US" baseline="0" smtClean="0"/>
              <a:t> </a:t>
            </a:r>
            <a:r>
              <a:rPr lang="en-US" baseline="0" err="1" smtClean="0"/>
              <a:t>args</a:t>
            </a:r>
            <a:r>
              <a:rPr lang="en-US" baseline="0" smtClean="0"/>
              <a:t> (left, right)</a:t>
            </a:r>
          </a:p>
          <a:p>
            <a:r>
              <a:rPr lang="en-US" baseline="0" smtClean="0"/>
              <a:t>u, v: verbs</a:t>
            </a:r>
          </a:p>
          <a:p>
            <a:r>
              <a:rPr lang="en-US" baseline="0" smtClean="0"/>
              <a:t>m, n: nouns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27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824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11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74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096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8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44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Clojure</a:t>
            </a:r>
            <a:r>
              <a:rPr lang="en-US" smtClean="0"/>
              <a:t>: </a:t>
            </a:r>
            <a:r>
              <a:rPr lang="en-US" err="1" smtClean="0"/>
              <a:t>datastructure</a:t>
            </a:r>
            <a:r>
              <a:rPr lang="en-US" baseline="0" smtClean="0"/>
              <a:t> transformations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76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51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33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115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619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877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470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22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442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87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3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Clojure</a:t>
            </a:r>
            <a:r>
              <a:rPr lang="en-US" smtClean="0"/>
              <a:t>: </a:t>
            </a:r>
            <a:r>
              <a:rPr lang="en-US" err="1" smtClean="0"/>
              <a:t>datastructure</a:t>
            </a:r>
            <a:r>
              <a:rPr lang="en-US" baseline="0" smtClean="0"/>
              <a:t> transformations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016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32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33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517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71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575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06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741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43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8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1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 at Kiln Farm with a prototype J Ultimate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sportdisc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(photo by Jana Michaud)”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mtClean="0"/>
              <a:t>http://</a:t>
            </a:r>
            <a:r>
              <a:rPr lang="en-US" err="1" smtClean="0"/>
              <a:t>webbox.lafayette.edu</a:t>
            </a:r>
            <a:r>
              <a:rPr lang="en-US" smtClean="0"/>
              <a:t>/~</a:t>
            </a:r>
            <a:r>
              <a:rPr lang="en-US" err="1" smtClean="0"/>
              <a:t>reiterc</a:t>
            </a:r>
            <a:r>
              <a:rPr lang="en-US" smtClean="0"/>
              <a:t>/j/</a:t>
            </a:r>
            <a:r>
              <a:rPr lang="en-US" err="1" smtClean="0"/>
              <a:t>ke_iverson</a:t>
            </a:r>
            <a:r>
              <a:rPr lang="en-US" smtClean="0"/>
              <a:t>/</a:t>
            </a:r>
            <a:r>
              <a:rPr lang="en-US" err="1" smtClean="0"/>
              <a:t>index.html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086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Challenge: what if second case was</a:t>
            </a:r>
            <a:r>
              <a:rPr lang="en-US" baseline="0" dirty="0" smtClean="0"/>
              <a:t> “1 ? Answer: would compute average of columns of each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794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724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^:_ applies until the value stops changing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113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73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670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54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012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532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595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8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summer weekend in 1989, Arthur Whitney visited Ken Iverson at Kiln Farm and produced—on one page and in one afternoon—an interpreter fragment on the AT&amp;T 3B1 computer. I studied this interpreter for about a week for its organization and programming style; and on Sunday, August 27, 1989, at about four o'clock in the afternoon, wrote the first line of code that became the implementation described in this document.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Arthur's one-page interpreter fragment is as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57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26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807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545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43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706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377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190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92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465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529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85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mp</a:t>
            </a:r>
            <a:r>
              <a:rPr lang="en-US" dirty="0" smtClean="0"/>
              <a:t> defined that way? It’s complicated.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4607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97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89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92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Notice</a:t>
            </a:r>
            <a:r>
              <a:rPr lang="en-US" baseline="0" smtClean="0"/>
              <a:t> no x translation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643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Notice</a:t>
            </a:r>
            <a:r>
              <a:rPr lang="en-US" baseline="0" smtClean="0"/>
              <a:t> no x translation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25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Notice</a:t>
            </a:r>
            <a:r>
              <a:rPr lang="en-US" baseline="0" smtClean="0"/>
              <a:t> no x translation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7953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484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0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3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2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3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2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7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14.png"/><Relationship Id="rId8" Type="http://schemas.openxmlformats.org/officeDocument/2006/relationships/image" Target="../media/image23.png"/><Relationship Id="rId9" Type="http://schemas.openxmlformats.org/officeDocument/2006/relationships/image" Target="../media/image21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Relationship Id="rId9" Type="http://schemas.openxmlformats.org/officeDocument/2006/relationships/image" Target="../media/image21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37.png"/><Relationship Id="rId6" Type="http://schemas.openxmlformats.org/officeDocument/2006/relationships/image" Target="../media/image4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36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14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Relationship Id="rId8" Type="http://schemas.openxmlformats.org/officeDocument/2006/relationships/image" Target="../media/image14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48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33.png"/><Relationship Id="rId9" Type="http://schemas.openxmlformats.org/officeDocument/2006/relationships/image" Target="../media/image43.png"/><Relationship Id="rId10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5.png"/><Relationship Id="rId9" Type="http://schemas.openxmlformats.org/officeDocument/2006/relationships/image" Target="../media/image43.png"/><Relationship Id="rId10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10.png"/><Relationship Id="rId6" Type="http://schemas.openxmlformats.org/officeDocument/2006/relationships/image" Target="../media/image49.png"/><Relationship Id="rId7" Type="http://schemas.openxmlformats.org/officeDocument/2006/relationships/image" Target="../media/image31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49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55.png"/><Relationship Id="rId6" Type="http://schemas.openxmlformats.org/officeDocument/2006/relationships/image" Target="../media/image19.png"/><Relationship Id="rId7" Type="http://schemas.openxmlformats.org/officeDocument/2006/relationships/image" Target="../media/image56.png"/><Relationship Id="rId8" Type="http://schemas.openxmlformats.org/officeDocument/2006/relationships/image" Target="../media/image49.png"/><Relationship Id="rId9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9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3508375" y="-22674"/>
            <a:ext cx="5175250" cy="68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" y="1514760"/>
            <a:ext cx="122763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(divide"1 0) 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┌────────────────┬────────────────┬────────────────┐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│(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0│(0 1 2)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1│(0 1 2)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├────────────────┼────────────────┼────────────────┤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(3 4 5)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3│(3 4 5)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4│(3 4 5)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└────────────────┴────────────────┴────────────────┘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5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7760" y="1596040"/>
            <a:ext cx="122763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(divide"1 1) 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┌────────────────────┬────────────────────┐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│(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 1 2│(3 4 5)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3 4 5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└────────────────────┴────────────────────┘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6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722280"/>
            <a:ext cx="1322125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(divide"1 _) i.2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┌───────────────────────────────────┬───────────────────────────────────┐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(0 1 2)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│(3 4 5)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└───────────────────────────────────┴───────────────────────────────────┘</a:t>
            </a:r>
          </a:p>
          <a:p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"_ 0) i.2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───────────┬───────────────────────────────┬───────────────────────────────┐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│(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0│(2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1│(2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─────────────────────┼───────────────────────────────┼───────────────────────────────┤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3│(2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4│(2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───────────┴───────────────────────────────┴───────────────────────────────┘</a:t>
            </a:r>
          </a:p>
          <a:p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(divide"0 _) i.2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┌─────────────────────────────┬─────────────────────────────┬─────────────────────────────┐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│1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│2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├─────────────────────────────┼─────────────────────────────┼─────────────────────────────┤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│4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│5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└─────────────────────────────┴─────────────────────────────┴─────────────────────────────┘</a:t>
            </a:r>
          </a:p>
          <a:p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"_ _) i.2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┌──────────────────────────────────────────────────┐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└──────────────────────────────────────────────────┘</a:t>
            </a:r>
            <a:endParaRPr lang="da-DK" sz="17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83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3988" y="2099687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In J, every operator has a loop built in.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3600" i="1" dirty="0" smtClean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for C Programmers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47752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Coding Challenge!</a:t>
            </a:r>
            <a:endParaRPr lang="en-US" sz="4000" b="1" i="1" dirty="0">
              <a:solidFill>
                <a:schemeClr val="accent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431643"/>
            <a:ext cx="10241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Write code that fills in the blanks and produces the given output.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Compute the </a:t>
            </a:r>
            <a:r>
              <a:rPr lang="en-US" sz="2800" u="sng" dirty="0" smtClean="0">
                <a:solidFill>
                  <a:schemeClr val="bg1"/>
                </a:solidFill>
              </a:rPr>
              <a:t>column</a:t>
            </a:r>
            <a:r>
              <a:rPr lang="en-US" sz="2800" dirty="0" smtClean="0">
                <a:solidFill>
                  <a:schemeClr val="bg1"/>
                </a:solidFill>
              </a:rPr>
              <a:t> sums of a table.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Compute </a:t>
            </a:r>
            <a:r>
              <a:rPr lang="en-US" sz="2800" dirty="0">
                <a:solidFill>
                  <a:schemeClr val="bg1"/>
                </a:solidFill>
              </a:rPr>
              <a:t>the arithmetic mean of every </a:t>
            </a:r>
            <a:r>
              <a:rPr lang="en-US" sz="2800" u="sng" dirty="0">
                <a:solidFill>
                  <a:schemeClr val="bg1"/>
                </a:solidFill>
              </a:rPr>
              <a:t>row</a:t>
            </a:r>
            <a:r>
              <a:rPr lang="en-US" sz="2800" dirty="0">
                <a:solidFill>
                  <a:schemeClr val="bg1"/>
                </a:solidFill>
              </a:rPr>
              <a:t> in a </a:t>
            </a:r>
            <a:r>
              <a:rPr lang="en-US" sz="2800" dirty="0" smtClean="0">
                <a:solidFill>
                  <a:schemeClr val="bg1"/>
                </a:solidFill>
              </a:rPr>
              <a:t>pair of tables.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Recall the arithmetic mean is </a:t>
            </a:r>
            <a:r>
              <a:rPr lang="en-US" sz="28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+/%#</a:t>
            </a:r>
          </a:p>
          <a:p>
            <a:endParaRPr lang="en-US" sz="28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22400" y="2861068"/>
            <a:ext cx="975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______ i.4 6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36 40 44 48 52 56</a:t>
            </a:r>
            <a:endParaRPr lang="en-US" sz="28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2400" y="5051461"/>
            <a:ext cx="975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______ 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i.2 3 6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2.5  8.5 14.5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20.5 26.5 32.5</a:t>
            </a:r>
          </a:p>
        </p:txBody>
      </p:sp>
    </p:spTree>
    <p:extLst>
      <p:ext uri="{BB962C8B-B14F-4D97-AF65-F5344CB8AC3E}">
        <p14:creationId xmlns:p14="http://schemas.microsoft.com/office/powerpoint/2010/main" val="1123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47752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 dirty="0">
              <a:solidFill>
                <a:schemeClr val="accent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431643"/>
            <a:ext cx="10241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Write code that fills in the blanks and produces the given output.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Compute the </a:t>
            </a:r>
            <a:r>
              <a:rPr lang="en-US" sz="2800" u="sng" dirty="0" smtClean="0">
                <a:solidFill>
                  <a:schemeClr val="bg1"/>
                </a:solidFill>
              </a:rPr>
              <a:t>column</a:t>
            </a:r>
            <a:r>
              <a:rPr lang="en-US" sz="2800" dirty="0" smtClean="0">
                <a:solidFill>
                  <a:schemeClr val="bg1"/>
                </a:solidFill>
              </a:rPr>
              <a:t> sums of a table.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Compute </a:t>
            </a:r>
            <a:r>
              <a:rPr lang="en-US" sz="2800" dirty="0">
                <a:solidFill>
                  <a:schemeClr val="bg1"/>
                </a:solidFill>
              </a:rPr>
              <a:t>the arithmetic mean of every </a:t>
            </a:r>
            <a:r>
              <a:rPr lang="en-US" sz="2800" u="sng" dirty="0">
                <a:solidFill>
                  <a:schemeClr val="bg1"/>
                </a:solidFill>
              </a:rPr>
              <a:t>row</a:t>
            </a:r>
            <a:r>
              <a:rPr lang="en-US" sz="2800" dirty="0">
                <a:solidFill>
                  <a:schemeClr val="bg1"/>
                </a:solidFill>
              </a:rPr>
              <a:t> in </a:t>
            </a:r>
            <a:r>
              <a:rPr lang="en-US" sz="2800" dirty="0" smtClean="0">
                <a:solidFill>
                  <a:schemeClr val="bg1"/>
                </a:solidFill>
              </a:rPr>
              <a:t>a pair of tables.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Recall the arithmetic mean is </a:t>
            </a:r>
            <a:r>
              <a:rPr lang="en-US" sz="28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+/%#</a:t>
            </a:r>
          </a:p>
          <a:p>
            <a:endParaRPr lang="en-US" sz="28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22400" y="2861068"/>
            <a:ext cx="975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+/ i.4 6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36 40 44 48 52 56</a:t>
            </a:r>
            <a:endParaRPr lang="en-US" sz="28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2400" y="5051461"/>
            <a:ext cx="975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(+/%#)"1 i.2 3 6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2.5  8.5 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14.5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20.5 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26.5 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32.5</a:t>
            </a:r>
          </a:p>
        </p:txBody>
      </p:sp>
    </p:spTree>
    <p:extLst>
      <p:ext uri="{BB962C8B-B14F-4D97-AF65-F5344CB8AC3E}">
        <p14:creationId xmlns:p14="http://schemas.microsoft.com/office/powerpoint/2010/main" val="4224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9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182220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If you’re lucky enough to experience a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miracle,</a:t>
            </a:r>
          </a:p>
          <a:p>
            <a:pPr algn="ctr"/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try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not to micro manage it</a:t>
            </a:r>
          </a:p>
        </p:txBody>
      </p:sp>
    </p:spTree>
    <p:extLst>
      <p:ext uri="{BB962C8B-B14F-4D97-AF65-F5344CB8AC3E}">
        <p14:creationId xmlns:p14="http://schemas.microsoft.com/office/powerpoint/2010/main" val="1506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Recursion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4" cy="5444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4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334" y="885455"/>
            <a:ext cx="80308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char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C;typedef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long I;</a:t>
            </a:r>
          </a:p>
          <a:p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a{I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[3],p[2];}*A;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P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endParaRPr lang="en-US" sz="120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R return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V1(f) A f(w)A w;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V2(f) A f(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)A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n,x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{I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=0,_n=(n);for(;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&lt;_n;++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){x;}}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*ma(n){R(I*)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(n*4);}mv(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d,s,n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*d,*s;{DO(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]=s[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]);}</a:t>
            </a:r>
          </a:p>
          <a:p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*d;{I z=1;DO(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r,z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=z*d[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*d;{A z=(A)ma(5+tr(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));z-&gt;t=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t,z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r,mv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d,d,r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V1(iota){I n=*w-&gt;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p;A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(0,1,&amp;n);DO(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V2(plus){I r=w-&gt;r,*d=w-&gt;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(0,r,d);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]=a-&gt;p[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]+w-&gt;p[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V2(from){I r=w-&gt;r-1,*d=w-&gt;d+1,n=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-&gt;p+(n**a-&gt;p),n);R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V1(box){A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(1,0,0);*z-&gt;p=(I)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w;R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V2(cat){I an=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-&gt;d),n=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an+wn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(w-&gt;t,1,&amp;n);mv(z-&gt;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p+an,w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V2(find){}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rsh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){I r=a-&gt;r?*a-&gt;d:1,n=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-&gt;p),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-&gt;p);mv(z-&gt;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=n&gt;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wn?wn:n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if(n-=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p+wn,z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sha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(0,1,&amp;w-&gt;r);mv(z-&gt;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V1(id){R w;}V1(size){A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(0,0,0);*z-&gt;p=w-&gt;r?*w-&gt;d:1;R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pi(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){P("%d ",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);}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(){P("\n");}</a:t>
            </a:r>
          </a:p>
          <a:p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(w)A w;{I r=w-&gt;r,*d=w-&gt;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r,pi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(d[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if(w-&gt;t)DO(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("&lt; ");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]))else 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1286" y="885455"/>
            <a:ext cx="6506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[]="+{~&lt;#,";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A(*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[])()={0,plus,from,find,0,rsh,cat},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(*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[])()={0,id,size,iota,box,sha,0};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[26];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(a){R  a&gt;='a'&amp;&amp;a&lt;='z';}qv(a){R a&lt;'a';}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ex(e)I *e;{I a=*e;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(a)){if(e[1]=='=')R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[a-'a']=ex(e+2);a=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 a-'a'];}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R qv(a)?(*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[a])(ex(e+1)):e[1]?(*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[e[1]])(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a,ex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(e+2)):(A)a;}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noun(c){A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z;if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(c&lt;'0'||c&gt;'9')R 0;z=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(0,0,0);*z-&gt;p=c-'0';R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verb(c){I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=0;for(;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];)if(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++]==c)R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i;R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0;}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(s)C *s;{I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(s),*e=ma(n+1);C c;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n,e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]=(a=noun(c=s[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]))?a:(a=verb(c))?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a:c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);e[n]=0;R e;}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sz="120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main(){C s[99];while(gets(s))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(ex(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(s)));}</a:t>
            </a:r>
          </a:p>
          <a:p>
            <a:endParaRPr 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490334" y="158747"/>
            <a:ext cx="290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Incunabulum</a:t>
            </a:r>
            <a:endParaRPr lang="en-US" sz="32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1149" y="690864"/>
            <a:ext cx="114896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vals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=:4 3 2 $ 24?100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vals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96 95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70 85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60 89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&gt;./&gt;./vals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96 95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&gt;./&gt;./&gt;./vals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&gt;./^:3 vals 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recursive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application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3 times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&gt;./^:_ vals NB. 'limit' of &gt;./,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works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on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shape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5965" y="585484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Recursive “Larger of” &gt;.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1149" y="690864"/>
            <a:ext cx="1148963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interesting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cases of u^:n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do-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(&gt;:^:1) 10	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increment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11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do-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(&gt;:^:5) 10	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increment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five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times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don’t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(&gt;:^:0) 10	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returns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06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1149" y="690864"/>
            <a:ext cx="1148963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interesting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cases of u^:n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do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various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times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(&gt;:^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:(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i.10)) 10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increment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0, 1, …, 9 times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10 11 12 13 14 15 16 17 18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19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obverse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aka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inverse)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(&gt;:^:_1) 10		NB.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decrement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once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do-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infinitely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many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-times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^:_) 1	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compute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y=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(y)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0.739085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4" cy="5444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4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2367" y="704116"/>
            <a:ext cx="114896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highly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interesting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cases of u^:v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do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sometimes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 5 ((&gt;:@[)^:])"0 (1 0 0 1 0)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2 2 3 5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explanation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]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keeps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right side, [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keeps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left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side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&gt;:@[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means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increment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vals of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left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argument"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^:]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means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power (^:) n times,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n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   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comes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from right side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finally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"0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means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^: to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each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4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2367" y="704116"/>
            <a:ext cx="1148963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written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another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way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myfunc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&gt;: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apply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adverb 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				NB. no monadic form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u@]^:["0 x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	NB. here is the dyadic form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1 2 3 4 5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myfunc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if 1 0 0 1 0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2 2 3 5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8261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2367" y="704116"/>
            <a:ext cx="114896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more fancy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even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'0=2|y'	  NB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 checks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that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is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even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myfunc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&gt;: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hook!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myfunc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if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even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1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2 3 4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1 3 3 5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above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turned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into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1 2 3 4 5 (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myfunc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if) (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even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1 2 3 4 5)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1 2 3 4 5 (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myfunc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if) 0 1 0 1 0</a:t>
            </a:r>
          </a:p>
        </p:txBody>
      </p:sp>
    </p:spTree>
    <p:extLst>
      <p:ext uri="{BB962C8B-B14F-4D97-AF65-F5344CB8AC3E}">
        <p14:creationId xmlns:p14="http://schemas.microsoft.com/office/powerpoint/2010/main" val="5162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6837" y="253542"/>
            <a:ext cx="1148963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do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(u^:v)^:_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ends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when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the output of v is the same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as the prior time;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supposing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 is boolean (0/1),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then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^:_ stops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when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produces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0,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yielding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u^:0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dowhile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conjunction define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(u^:(v@:])^:_"0) y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(u^:(v@:])^:_"0) y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continue doubling a number until it’s &gt;= 100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dowhile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(100&amp;&gt;) 1 3 5 7 9 11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128 192 160 112 144 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176</a:t>
            </a:r>
            <a:endParaRPr lang="en-US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6837" y="505333"/>
            <a:ext cx="114896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defining “if” and “</a:t>
            </a: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dowhile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” as a J adverb (if)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and conjunction (</a:t>
            </a: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dowhile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gives us the benefits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of automatic looping: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(2&amp;* if 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even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i. 2 3 2</a:t>
            </a:r>
            <a:endParaRPr lang="en-US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0  1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4  3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8  5</a:t>
            </a:r>
          </a:p>
          <a:p>
            <a:endParaRPr lang="en-US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12  7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16  9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20 11</a:t>
            </a:r>
            <a:endParaRPr lang="en-US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2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6837" y="505333"/>
            <a:ext cx="114896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defining “if” and “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dowhile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” as a J adverb (if)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and conjunction (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dowhile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gives us the benefits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of automatic looping: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(2&amp;*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dowhile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(100&amp;&gt;)) i. 2 3 2</a:t>
            </a:r>
            <a:endParaRPr lang="en-US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0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128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128 192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128 160</a:t>
            </a:r>
          </a:p>
          <a:p>
            <a:endParaRPr lang="en-US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192 112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128 144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160 176</a:t>
            </a:r>
          </a:p>
        </p:txBody>
      </p:sp>
    </p:spTree>
    <p:extLst>
      <p:ext uri="{BB962C8B-B14F-4D97-AF65-F5344CB8AC3E}">
        <p14:creationId xmlns:p14="http://schemas.microsoft.com/office/powerpoint/2010/main" val="52082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Leaping head first into the stream of consciousness is good for your balance</a:t>
            </a:r>
          </a:p>
        </p:txBody>
      </p:sp>
    </p:spTree>
    <p:extLst>
      <p:ext uri="{BB962C8B-B14F-4D97-AF65-F5344CB8AC3E}">
        <p14:creationId xmlns:p14="http://schemas.microsoft.com/office/powerpoint/2010/main" val="3044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7600" y="411259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Coding Challenge!</a:t>
            </a:r>
            <a:endParaRPr lang="en-US" sz="4000" b="1" i="1" dirty="0">
              <a:solidFill>
                <a:schemeClr val="accent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7600" y="1365382"/>
            <a:ext cx="10241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Write code that fills in the blanks and produces the given output.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Given a number N and a list of scores, compute the average of the scores after dropping the lowest N scores. Create one solution using </a:t>
            </a:r>
            <a:r>
              <a:rPr lang="en-US" sz="28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^:</a:t>
            </a:r>
            <a:r>
              <a:rPr lang="en-US" sz="2800" dirty="0" smtClean="0">
                <a:solidFill>
                  <a:schemeClr val="bg1"/>
                </a:solidFill>
              </a:rPr>
              <a:t> and one solution without using </a:t>
            </a:r>
            <a:r>
              <a:rPr lang="en-US" sz="28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^: </a:t>
            </a:r>
            <a:r>
              <a:rPr lang="en-US" sz="2800" dirty="0" smtClean="0">
                <a:solidFill>
                  <a:schemeClr val="bg1"/>
                </a:solidFill>
                <a:ea typeface="Consolas" charset="0"/>
                <a:cs typeface="Consolas" charset="0"/>
              </a:rPr>
              <a:t>Feel free to use define.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7600" y="3728444"/>
            <a:ext cx="103455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1 ______ 90 70 80 75         NB. dro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 1 score</a:t>
            </a:r>
            <a:endParaRPr lang="en-US" sz="28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81.6667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2 ______ 90 70 80 75         NB. drop 2 scores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85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3 ______ 95 60 0 55 80 0 90  NB. drop 3 scores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78.333</a:t>
            </a:r>
          </a:p>
        </p:txBody>
      </p:sp>
    </p:spTree>
    <p:extLst>
      <p:ext uri="{BB962C8B-B14F-4D97-AF65-F5344CB8AC3E}">
        <p14:creationId xmlns:p14="http://schemas.microsoft.com/office/powerpoint/2010/main" val="1757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47752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 dirty="0">
              <a:solidFill>
                <a:schemeClr val="accent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22400" y="1317929"/>
            <a:ext cx="103455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avgDropLowest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=: dyad define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((+/%#)@:((}.@:/:~)^:x)) y        NB. with ^:</a:t>
            </a:r>
            <a:endParaRPr lang="en-US" sz="28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avgDropLowest2 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=: dyad define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((+/%#)@:((x&amp;}.)@:/:~)) 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y        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NB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. 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without 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^: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8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1 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avgDropLowest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90 70 80 75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81.6667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2 </a:t>
            </a:r>
            <a:r>
              <a:rPr lang="en-US" sz="2800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avgDropLowest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90 70 80 75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85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3 avgDropLowest2 95 60 0 55 80 0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78.333</a:t>
            </a:r>
          </a:p>
        </p:txBody>
      </p:sp>
    </p:spTree>
    <p:extLst>
      <p:ext uri="{BB962C8B-B14F-4D97-AF65-F5344CB8AC3E}">
        <p14:creationId xmlns:p14="http://schemas.microsoft.com/office/powerpoint/2010/main" val="7390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5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Avoid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both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picking at minutia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and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sideswiping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mountains</a:t>
            </a:r>
          </a:p>
        </p:txBody>
      </p:sp>
    </p:spTree>
    <p:extLst>
      <p:ext uri="{BB962C8B-B14F-4D97-AF65-F5344CB8AC3E}">
        <p14:creationId xmlns:p14="http://schemas.microsoft.com/office/powerpoint/2010/main" val="125452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Big Data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13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986" y="1458410"/>
            <a:ext cx="97227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You may at first worry that you're using too much memory, or that you might misuse the processor's caches; get over it. Apply verbs to large operands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7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921" y="1415943"/>
            <a:ext cx="119630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load '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create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database folder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jdadminx'bbjd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set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to CSV files to load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CSVFOLDER=:F=:'/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home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jeckroth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chautauquas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/zigzag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/'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create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"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cdefs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 file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that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describes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the dataset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jd'csvcdefs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/h 1 backblaze-2013-2016.csv'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6191" y="531073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Jd</a:t>
            </a:r>
            <a:r>
              <a:rPr lang="en-US" sz="3600" dirty="0" smtClean="0">
                <a:solidFill>
                  <a:schemeClr val="bg1"/>
                </a:solidFill>
              </a:rPr>
              <a:t>, the J relational database.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8034" y="117693"/>
            <a:ext cx="1196307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load the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data (60mil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rows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jd'csvrd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backblaze-2013-2016.csv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endParaRPr lang="da-DK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the data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are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stored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as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binary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file per column;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when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you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come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back, just type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jdadmin'mydbname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endParaRPr lang="da-DK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show the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schema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jd'info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schema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┌─────────┬──────────────┬───────┬─────┐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table    │column        │type   │shape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├─────────┼──────────────┼───────┼─────┤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backblaze│date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   │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edate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│ _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backblaze│serial_number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│byte   │15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backblaze│model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  │byte   │23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backblaze│capacity_bytes│int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│ _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backblaze│failure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│boolean│ _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backblaze│smart_187_raw │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│ _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└─────────┴──────────────┴───────┴─────┘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4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8034" y="275855"/>
            <a:ext cx="1196307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read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some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data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jd'reads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date,capacity_bytes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2013-04-10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       3000592982016│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2013-04-10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       3000592982016│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2013-04-10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       3000592982016│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2013-04-10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       2000398934016│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2013-04-10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       2000398934016│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 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2016-12-29│  322056190273242112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2016-12-30│  322052189486212096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2016-12-31│  322056190273242112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└──────────┴────────────────────┘</a:t>
            </a:r>
          </a:p>
          <a:p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save result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capacity_by_day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(...above...)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5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513" y="289107"/>
            <a:ext cx="1196307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results are "boxed" (each box can </a:t>
            </a:r>
            <a:r>
              <a:rPr lang="en-US" sz="24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hold a different type)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so let's unbox just the capacities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capacities =. ,/ &gt; 1  1 {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capacity_by_day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capacities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54041214222213120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54041214222213120 54041214222213120 53861178805862400 55657532182339584 55657532182339584 55792558378819584 55796559165849600 55796559165849600 55796559165849600 55796559165849600 55795058863939584 55795058863939584 55930085548130304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   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capacities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1360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find min, max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capacity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&lt;./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capacities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8946789308003949568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capacities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1282429594186119424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3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722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Running a J program: No compiling.  No </a:t>
            </a:r>
            <a:r>
              <a:rPr lang="en-US" sz="3600" smtClean="0">
                <a:solidFill>
                  <a:schemeClr val="bg1"/>
                </a:solidFill>
              </a:rPr>
              <a:t>linking.</a:t>
            </a:r>
          </a:p>
          <a:p>
            <a:r>
              <a:rPr lang="en-US" sz="3600" smtClean="0">
                <a:solidFill>
                  <a:schemeClr val="bg1"/>
                </a:solidFill>
              </a:rPr>
              <a:t>No </a:t>
            </a:r>
            <a:r>
              <a:rPr lang="en-US" sz="3600" err="1">
                <a:solidFill>
                  <a:schemeClr val="bg1"/>
                </a:solidFill>
              </a:rPr>
              <a:t>makefiles</a:t>
            </a:r>
            <a:r>
              <a:rPr lang="en-US" sz="3600">
                <a:solidFill>
                  <a:schemeClr val="bg1"/>
                </a:solidFill>
              </a:rPr>
              <a:t>.  No debugger required.  You simply type J sentences and the interpreter executes them and displays any </a:t>
            </a:r>
            <a:r>
              <a:rPr lang="en-US" sz="3600" smtClean="0">
                <a:solidFill>
                  <a:schemeClr val="bg1"/>
                </a:solidFill>
              </a:rPr>
              <a:t>result.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2504" y="236099"/>
            <a:ext cx="1196307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avg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capacity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(+/%#)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capacities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3.55142e12</a:t>
            </a:r>
          </a:p>
          <a:p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or ask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to compute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avg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using one of several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agg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verbs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jd'info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agg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┌───────────┐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aggs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├───────────┤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avg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count   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countunique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first   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last    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max     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min     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sum     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64835" y="3606252"/>
            <a:ext cx="8627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jd'reads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avg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capacity_bytes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from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┌──────────────┐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capacity_bytes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├──────────────┤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│3.55142e12    │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└──────────────┘		NB. 5sec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7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478" y="686673"/>
            <a:ext cx="119630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compute overall failure rate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failures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,/&gt;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0{1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jd'reads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failure from </a:t>
            </a: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failures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59654783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+/failures		NB. total failures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5806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overallAFR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365*100*(+/failures)%(#failures)   </a:t>
            </a:r>
            <a:endParaRPr lang="en-US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overallAFR</a:t>
            </a:r>
            <a:endParaRPr lang="en-US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3.55242</a:t>
            </a:r>
          </a:p>
        </p:txBody>
      </p:sp>
    </p:spTree>
    <p:extLst>
      <p:ext uri="{BB962C8B-B14F-4D97-AF65-F5344CB8AC3E}">
        <p14:creationId xmlns:p14="http://schemas.microsoft.com/office/powerpoint/2010/main" val="179961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729" y="302359"/>
            <a:ext cx="1196307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compute failures by year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dates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&gt;0{1{ </a:t>
            </a: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jd'reads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date from </a:t>
            </a:r>
            <a:r>
              <a:rPr lang="en-US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backblaze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dates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59654783 10		NB. ugh, dates are strings now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{. 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dates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2013-04-10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2013-04-10   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4&amp;{."1) 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{. 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dates  NB. keep only first four digits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2013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2013   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 0". converts strings to numbers</a:t>
            </a:r>
            <a:endParaRPr lang="en-US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years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0 ". (4&amp;{."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1) dates 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years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59654783</a:t>
            </a:r>
          </a:p>
        </p:txBody>
      </p:sp>
    </p:spTree>
    <p:extLst>
      <p:ext uri="{BB962C8B-B14F-4D97-AF65-F5344CB8AC3E}">
        <p14:creationId xmlns:p14="http://schemas.microsoft.com/office/powerpoint/2010/main" val="5100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729" y="302359"/>
            <a:ext cx="119630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ok, we have years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how do we sum failures per year?</a:t>
            </a:r>
          </a:p>
          <a:p>
            <a:endParaRPr lang="en-US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note /. adverb, known as "key"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739" y="2322442"/>
            <a:ext cx="2827130" cy="4238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69" y="2322441"/>
            <a:ext cx="2816853" cy="423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1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729" y="302359"/>
            <a:ext cx="1196307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ok, we have years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how do we sum failures per year?</a:t>
            </a:r>
          </a:p>
          <a:p>
            <a:endParaRPr lang="en-US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note /. adverb, known as "key"</a:t>
            </a:r>
          </a:p>
          <a:p>
            <a:endParaRPr lang="en-US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example usage: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2013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2013 2014 2015 2015 +//. 2 3 7 11 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 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23</a:t>
            </a:r>
          </a:p>
          <a:p>
            <a:endParaRPr lang="en-US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hence:</a:t>
            </a:r>
          </a:p>
          <a:p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driveFailuresYears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years +//. failures 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NB. 1sec  	</a:t>
            </a:r>
            <a:r>
              <a:rPr lang="en-US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driveFailuresYears</a:t>
            </a:r>
            <a:endParaRPr lang="en-US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740 </a:t>
            </a:r>
            <a:r>
              <a:rPr lang="en-US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2206 1429 1431</a:t>
            </a:r>
            <a:endParaRPr lang="en-US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694" y="381872"/>
            <a:ext cx="1196307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likewise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driveDays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years #/.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failures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driveDays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5091501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12582414 17509251 24471617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get unique years (in order of data) to match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the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driveFailuresYears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result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uniqueYears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~.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years		NB. 1sec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uniqueYears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2013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2014 2015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hence hence: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yearlyAFR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365*100*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driveFailuresYears%driveDays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uniqueYears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,: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yearlyAFR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2013   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2014    2015   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5.30492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6.39933 2.97891 2.13437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2799" y="597334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The big slide with timing data.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18571"/>
              </p:ext>
            </p:extLst>
          </p:nvPr>
        </p:nvGraphicFramePr>
        <p:xfrm>
          <a:off x="918818" y="1677676"/>
          <a:ext cx="10160000" cy="39795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17078"/>
                <a:gridCol w="2380974"/>
                <a:gridCol w="2380974"/>
                <a:gridCol w="2380974"/>
              </a:tblGrid>
              <a:tr h="6055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Task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Jd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 (</a:t>
                      </a:r>
                      <a:r>
                        <a:rPr lang="en-US" sz="2800" dirty="0" err="1" smtClean="0"/>
                        <a:t>dplyr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MySQL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</a:tr>
              <a:tr h="6228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Import CSV data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50 sec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 min (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read_csv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11 min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64273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Space on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disk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3.6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GB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374 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5.2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GB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64273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Load data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into variable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55 sec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 min 45 sec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64273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Select sum(capacity) group by date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~1 sec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~1 sec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4.5 min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64273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Select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(capacity)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~1 sec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~1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sec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38 sec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2799" y="6091243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Note, original CSV data was 3.2 GB.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7259" y="1231538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Sliding your brain into </a:t>
            </a:r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neutral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engages </a:t>
            </a:r>
            <a:r>
              <a:rPr lang="en-US" sz="5400" cap="all" dirty="0">
                <a:solidFill>
                  <a:schemeClr val="bg1"/>
                </a:solidFill>
                <a:latin typeface="Arial Black" charset="0"/>
              </a:rPr>
              <a:t>your spiritual transmission</a:t>
            </a:r>
            <a:endParaRPr lang="en-US" sz="54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3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Visualization</a:t>
            </a:r>
            <a:endParaRPr lang="en-US" sz="8800" b="1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054" y="369021"/>
            <a:ext cx="1196307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load '~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addons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graphics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/fvj4/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dwin.ijs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 _1 1 1 </a:t>
            </a:r>
            <a:r>
              <a:rPr lang="fr-FR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dwin</a:t>
            </a:r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'fun'	NB. open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window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-1:1 axes</a:t>
            </a:r>
          </a:p>
          <a:p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o. 1r6p1			NB. sin(1/6 pi^1)</a:t>
            </a:r>
          </a:p>
          <a:p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</a:t>
            </a:r>
          </a:p>
          <a:p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o. 1r6p1			NB. cos(1/6 pi^1)</a:t>
            </a:r>
          </a:p>
          <a:p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0.866025</a:t>
            </a:r>
          </a:p>
          <a:p>
            <a:endParaRPr lang="fr-FR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x,y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coordinates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of a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200 pts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|: 2 1 o./ 1r100p1*i.200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1           0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0.999507    0.0314108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0.998027    0.0627905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0.995562    0.0941083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Syntax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054" y="369021"/>
            <a:ext cx="119630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plot a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a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color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dpoly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</a:t>
            </a:r>
            <a:endParaRPr lang="da-DK" sz="28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circ4 =: 1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0.75 0.5 0.25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*/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NB.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four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circles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colr4 =: 255 0 0, 255 255 0, 0 255 0,: 0 255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</a:t>
            </a:r>
          </a:p>
          <a:p>
            <a:endParaRPr lang="da-DK" sz="28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plot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four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circles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individual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colors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colr4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dpoly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circ4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542" y="369021"/>
            <a:ext cx="1490391" cy="1544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932" y="3992880"/>
            <a:ext cx="2838068" cy="29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2214" y="369021"/>
            <a:ext cx="1196307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generate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some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exponential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values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(^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0.1 *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i.80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%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100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0.01 0.0110517 0.012214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0.0134986 ...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generate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some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x,y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values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 a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symmetric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((i.180) * %180) - 0.5</a:t>
            </a:r>
            <a:endParaRPr lang="ro-RO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o-RO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ys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((|. (^0.075*i.90)), (^0.075*i.90))%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400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 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|: </a:t>
            </a:r>
            <a:r>
              <a:rPr lang="ro-RO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xs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,: </a:t>
            </a:r>
            <a:r>
              <a:rPr lang="ro-RO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ys</a:t>
            </a:r>
            <a:endParaRPr lang="ro-RO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</a:p>
          <a:p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_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    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1.98087</a:t>
            </a:r>
          </a:p>
          <a:p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0.494444    1.83774</a:t>
            </a:r>
          </a:p>
          <a:p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_0.488889    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1.70495</a:t>
            </a:r>
          </a:p>
          <a:p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94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054" y="369021"/>
            <a:ext cx="507770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1.98087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_0.494444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1.83774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_0.488889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1.70495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_0.0111111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0.00269471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0.00555556 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0.0025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   0     0.0025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0.00555556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0.00269471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0.0111111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0.00290459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0.483333    1.70495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0.488889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1.83774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0.494444    1.98087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3040" y="369021"/>
            <a:ext cx="6573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plot the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	255 0 255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40" y="1229360"/>
            <a:ext cx="4482372" cy="464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73040" y="369021"/>
            <a:ext cx="657351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matrix mult.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 =: +/ . *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	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allow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simple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trig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names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load '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trig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rotation matrix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s-ES_tradnl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cos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sin, 0:),</a:t>
            </a:r>
          </a:p>
          <a:p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        (-@sin, </a:t>
            </a:r>
            <a:r>
              <a:rPr lang="es-ES_tradnl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cos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0:),:</a:t>
            </a:r>
          </a:p>
          <a:p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0:, 0:, 1:)</a:t>
            </a:r>
          </a:p>
          <a:p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1r4p1</a:t>
            </a:r>
          </a:p>
          <a:p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0.707107 0.707107 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0.707107 0.707107 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0        0 1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120" y="369021"/>
            <a:ext cx="481584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Rotation can be defined as matrix multiplication of a vector representing the point: [x,y,1] and a rotation matrix: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 = [ cos(𝜃) -sin(𝜃) 0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sin(𝜃)  cos(𝜃) 0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    0       0 1 ]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After multiplying M*[x,y,1]</a:t>
            </a:r>
            <a:r>
              <a:rPr lang="en-US" sz="2800" baseline="30000" dirty="0" smtClean="0">
                <a:solidFill>
                  <a:schemeClr val="bg1"/>
                </a:solidFill>
              </a:rPr>
              <a:t>T</a:t>
            </a:r>
            <a:r>
              <a:rPr lang="en-US" sz="2800" dirty="0" smtClean="0">
                <a:solidFill>
                  <a:schemeClr val="bg1"/>
                </a:solidFill>
              </a:rPr>
              <a:t>, the result will be [</a:t>
            </a:r>
            <a:r>
              <a:rPr lang="en-US" sz="2800" dirty="0" err="1" smtClean="0">
                <a:solidFill>
                  <a:schemeClr val="bg1"/>
                </a:solidFill>
              </a:rPr>
              <a:t>x’,y’,z</a:t>
            </a:r>
            <a:r>
              <a:rPr lang="en-US" sz="2800" dirty="0" smtClean="0">
                <a:solidFill>
                  <a:schemeClr val="bg1"/>
                </a:solidFill>
              </a:rPr>
              <a:t>]; divide z out of x’ and y’ to get final coordinates. In our case, however, z will always be 1.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34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18481" y="369021"/>
            <a:ext cx="657351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trans. matrix as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verb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trans =: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0 0, 0 1 0,: (y,1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	trans 5 2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1 0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(trans 5 2) mp (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1r4p1)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0.707107 0.707107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0.707107 0.707107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2.12132  4.94975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(3 2 1) mp (...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above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...)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2.82843 8.48528 1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120" y="430575"/>
            <a:ext cx="494792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Likewise, a translation matrix is defined as: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 = [ 1  0  </a:t>
            </a:r>
            <a:r>
              <a:rPr lang="en-US" sz="240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xtrans</a:t>
            </a:r>
            <a:endParaRPr lang="en-US" sz="240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0  1  </a:t>
            </a:r>
            <a:r>
              <a:rPr lang="en-US" sz="240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ytrans</a:t>
            </a:r>
            <a:endParaRPr lang="en-US" sz="240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0  0  1      ]</a:t>
            </a:r>
          </a:p>
          <a:p>
            <a:endParaRPr lang="en-US" sz="2800" smtClean="0">
              <a:solidFill>
                <a:schemeClr val="bg1"/>
              </a:solidFill>
            </a:endParaRPr>
          </a:p>
          <a:p>
            <a:endParaRPr lang="en-US" sz="3200" smtClean="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Translation &amp; rotation matrices can be combined with matrix multiplication, e.g.,</a:t>
            </a:r>
            <a:br>
              <a:rPr lang="en-US" sz="2800" smtClean="0">
                <a:solidFill>
                  <a:schemeClr val="bg1"/>
                </a:solidFill>
              </a:rPr>
            </a:br>
            <a:r>
              <a:rPr lang="en-US" sz="2800" err="1" smtClean="0">
                <a:solidFill>
                  <a:schemeClr val="bg1"/>
                </a:solidFill>
              </a:rPr>
              <a:t>TransM</a:t>
            </a:r>
            <a:r>
              <a:rPr lang="en-US" sz="2800" smtClean="0">
                <a:solidFill>
                  <a:schemeClr val="bg1"/>
                </a:solidFill>
              </a:rPr>
              <a:t> * </a:t>
            </a:r>
            <a:r>
              <a:rPr lang="en-US" sz="2800" err="1" smtClean="0">
                <a:solidFill>
                  <a:schemeClr val="bg1"/>
                </a:solidFill>
              </a:rPr>
              <a:t>RotM</a:t>
            </a:r>
            <a:r>
              <a:rPr lang="en-US" sz="2800" smtClean="0">
                <a:solidFill>
                  <a:schemeClr val="bg1"/>
                </a:solidFill>
              </a:rPr>
              <a:t> * [x,y,1]</a:t>
            </a:r>
            <a:r>
              <a:rPr lang="en-US" sz="2800" baseline="30000" smtClean="0">
                <a:solidFill>
                  <a:schemeClr val="bg1"/>
                </a:solidFill>
              </a:rPr>
              <a:t>T</a:t>
            </a:r>
            <a:endParaRPr lang="en-US" sz="2800" baseline="30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extra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z=1 dimension to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curve,.1</a:t>
            </a:r>
          </a:p>
          <a:p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translated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rotated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o-RO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ro-RO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ro-RO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curve mp (trans 0.5 0.2) mp (</a:t>
            </a:r>
            <a:r>
              <a:rPr lang="ro-RO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ro-RO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1r2p1</a:t>
            </a:r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78" y="2844800"/>
            <a:ext cx="3873056" cy="40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verb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drawing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translate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dyad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form, x=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translate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y=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dyad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mp (trans x) mp (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y)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0.5 0.2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1r2p1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0.5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2r2p1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3r2p1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4r2p1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34" y="2174240"/>
            <a:ext cx="4520200" cy="46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1" y="287741"/>
            <a:ext cx="1149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draw many!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(0 0.5 &amp; </a:t>
            </a:r>
            <a:r>
              <a:rPr lang="cs-CZ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)"0 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(1r10p1 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 i.20)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1688932"/>
            <a:ext cx="4988560" cy="516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1" y="287741"/>
            <a:ext cx="1149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unrotate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by pi as the last step before drawing,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and eliminate x-coordinate of translation parameter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dyad define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curve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_1p1)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(trans 0,x)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dcurveRot"0 (1r10p1 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i.20)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10" y="3068321"/>
            <a:ext cx="3657341" cy="37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5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1" y="287741"/>
            <a:ext cx="1149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generate 4 translations 0.25 apart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translations =: 0.25 * i.4</a:t>
            </a:r>
          </a:p>
          <a:p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generate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14 rotations 1/7 pi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apart</a:t>
            </a:r>
            <a:endParaRPr lang="fr-FR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rotations =: 1r7p1 * i.14</a:t>
            </a:r>
          </a:p>
          <a:p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each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rotation/translation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pairing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(48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pairings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(48$translations) dcurveRot"0 (48$rotations)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10" y="3068321"/>
            <a:ext cx="3657340" cy="37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9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128" y="1039413"/>
            <a:ext cx="10190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Statements are exactly one line long.</a:t>
            </a:r>
          </a:p>
          <a:p>
            <a:pPr marL="285750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Numbers may be written </a:t>
            </a:r>
            <a:r>
              <a:rPr lang="en-US" sz="2800" smtClean="0">
                <a:solidFill>
                  <a:schemeClr val="accent4"/>
                </a:solidFill>
              </a:rPr>
              <a:t>2, _2, 0.5, </a:t>
            </a:r>
            <a:r>
              <a:rPr lang="en-US" sz="2800" smtClean="0">
                <a:solidFill>
                  <a:schemeClr val="accent4"/>
                </a:solidFill>
              </a:rPr>
              <a:t>5, 1e3</a:t>
            </a:r>
            <a:r>
              <a:rPr lang="en-US" sz="2800" smtClean="0">
                <a:solidFill>
                  <a:schemeClr val="accent4"/>
                </a:solidFill>
              </a:rPr>
              <a:t>, 2j5, 16b1f, 2p1, _, __</a:t>
            </a:r>
          </a:p>
          <a:p>
            <a:pPr marL="285750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Adjacent numbers make a list: </a:t>
            </a:r>
            <a:r>
              <a:rPr lang="en-US" sz="2800" smtClean="0">
                <a:solidFill>
                  <a:schemeClr val="accent4"/>
                </a:solidFill>
              </a:rPr>
              <a:t>3 5 2e3 7</a:t>
            </a:r>
          </a:p>
          <a:p>
            <a:pPr marL="285750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Strings have single-quotes: </a:t>
            </a:r>
            <a:r>
              <a:rPr lang="en-US" sz="2800" smtClean="0">
                <a:solidFill>
                  <a:schemeClr val="accent4"/>
                </a:solidFill>
              </a:rPr>
              <a:t>'hello'</a:t>
            </a:r>
          </a:p>
          <a:p>
            <a:pPr marL="285750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Everything else is a built-in or user-defined word:</a:t>
            </a:r>
          </a:p>
          <a:p>
            <a:pPr marL="742950" lvl="1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Verbs: </a:t>
            </a:r>
            <a:r>
              <a:rPr lang="en-US" sz="2800" smtClean="0">
                <a:solidFill>
                  <a:schemeClr val="accent4"/>
                </a:solidFill>
              </a:rPr>
              <a:t>+, -, etc.</a:t>
            </a:r>
          </a:p>
          <a:p>
            <a:pPr marL="742950" lvl="1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Adverbs: </a:t>
            </a:r>
            <a:r>
              <a:rPr lang="en-US" sz="2800" smtClean="0">
                <a:solidFill>
                  <a:schemeClr val="accent4"/>
                </a:solidFill>
              </a:rPr>
              <a:t>~, /, }, etc.</a:t>
            </a:r>
          </a:p>
          <a:p>
            <a:pPr marL="742950" lvl="1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Conjunctions: </a:t>
            </a:r>
            <a:r>
              <a:rPr lang="en-US" sz="2800" smtClean="0">
                <a:solidFill>
                  <a:schemeClr val="accent4"/>
                </a:solidFill>
              </a:rPr>
              <a:t>^:, ", @, &amp;, etc.</a:t>
            </a:r>
          </a:p>
          <a:p>
            <a:pPr marL="742950" lvl="1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Others: </a:t>
            </a:r>
            <a:r>
              <a:rPr lang="en-US" sz="2800" smtClean="0">
                <a:solidFill>
                  <a:schemeClr val="accent4"/>
                </a:solidFill>
              </a:rPr>
              <a:t>=., =:, NB., etc.</a:t>
            </a:r>
          </a:p>
        </p:txBody>
      </p:sp>
    </p:spTree>
    <p:extLst>
      <p:ext uri="{BB962C8B-B14F-4D97-AF65-F5344CB8AC3E}">
        <p14:creationId xmlns:p14="http://schemas.microsoft.com/office/powerpoint/2010/main" val="1485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14800" y="795741"/>
            <a:ext cx="79349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scaling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matrix as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verb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(y,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0), (0, y, 0),: 0 0 1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da-DK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0 5 0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0 1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5) mp (trans 5 2) mp (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1r4p1)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3.53553 3.53553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3.53553 3.53553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2.12132 4.94975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(3 2 1) mp (...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above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...)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5.65685 22.6274 1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120" y="430575"/>
            <a:ext cx="39319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 scaling (zooming) matrix can be defined as: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 = [ s  0  0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0  s  0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0  0  1 ]</a:t>
            </a:r>
          </a:p>
        </p:txBody>
      </p:sp>
    </p:spTree>
    <p:extLst>
      <p:ext uri="{BB962C8B-B14F-4D97-AF65-F5344CB8AC3E}">
        <p14:creationId xmlns:p14="http://schemas.microsoft.com/office/powerpoint/2010/main" val="208684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update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based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on translation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size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dyad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 =.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mp (</a:t>
            </a:r>
            <a:r>
              <a:rPr lang="da-DK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_1p1) mp (trans x) mp (</a:t>
            </a:r>
            <a:r>
              <a:rPr lang="da-DK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y)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da-DK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mp m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(48$translations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dcurveRot"0 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(48$rotations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10" y="3068321"/>
            <a:ext cx="3657340" cy="378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0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update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0.185*x) and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obsessively fine-tune numbers to arrive at: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translations =: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0.09*i.50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rotations =: 1r22p1+1r11p1*i.22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(1100$translations) 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dcurveRot"0 (1100$rotations)</a:t>
            </a:r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63" y="2308013"/>
            <a:ext cx="4535474" cy="46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3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next we need to set the color based on x;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we’ll use HSV scale for gradual color changes</a:t>
            </a:r>
          </a:p>
          <a:p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dyad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 =. 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0.185*x) 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_1p1) 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(trans 0,x) 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</a:t>
            </a:r>
            <a:r>
              <a:rPr lang="tr-T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o-RO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(hsv2rgb ((360|90000*x^0.015),1.0 1.0 1.0)) </a:t>
            </a:r>
            <a:r>
              <a:rPr lang="ro-RO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curve mp m</a:t>
            </a:r>
          </a:p>
          <a:p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24" y="2611120"/>
            <a:ext cx="4242952" cy="43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MOAR CURVES</a:t>
            </a:r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translations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0.005 * i.400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rotations =: 1r11p1*i.22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(22#translations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dcurveRot"0 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(8800$rotations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74" y="1778000"/>
            <a:ext cx="5326452" cy="55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520" y="308061"/>
            <a:ext cx="1149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 those extra curves rotated pi/22 and call it a day</a:t>
            </a:r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08" y="738718"/>
            <a:ext cx="6330985" cy="65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1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0755" y="1672886"/>
            <a:ext cx="10424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>
                <a:solidFill>
                  <a:schemeClr val="bg1"/>
                </a:solidFill>
                <a:latin typeface="Arial Black" charset="0"/>
              </a:rPr>
              <a:t>Live for the destiny that aches for you</a:t>
            </a:r>
          </a:p>
        </p:txBody>
      </p:sp>
    </p:spTree>
    <p:extLst>
      <p:ext uri="{BB962C8B-B14F-4D97-AF65-F5344CB8AC3E}">
        <p14:creationId xmlns:p14="http://schemas.microsoft.com/office/powerpoint/2010/main" val="17600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19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You do not need to trouble yourself with the distinction between integers, floats, and complex numbers.  If </a:t>
            </a:r>
            <a:r>
              <a:rPr lang="en-US" sz="3600" smtClean="0">
                <a:solidFill>
                  <a:schemeClr val="bg1"/>
                </a:solidFill>
              </a:rPr>
              <a:t>it’s </a:t>
            </a:r>
            <a:r>
              <a:rPr lang="en-US" sz="3600">
                <a:solidFill>
                  <a:schemeClr val="bg1"/>
                </a:solidFill>
              </a:rPr>
              <a:t>a number, J will handle it properly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0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Evaluation Rules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100" y="1770927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Forget the table of operator precedence</a:t>
            </a:r>
            <a:r>
              <a:rPr lang="en-US" sz="3600" smtClean="0">
                <a:solidFill>
                  <a:schemeClr val="bg1"/>
                </a:solidFill>
              </a:rPr>
              <a:t>!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2*4+5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18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2+4*5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(2*4)+5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13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RTL Evaluation: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942975"/>
            <a:ext cx="77533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9:00-9:30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9:30-9:40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9:40-10:10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10:10-10:20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10:20-10:50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10:50-11:00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11:00-11:30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11:30-11:40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11:40-12:10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12:10-12:20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12:20-1:00</a:t>
            </a:r>
            <a:endParaRPr lang="en-US" sz="2800" b="1" dirty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600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600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599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Monads &amp; Dyads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2"/>
            <a:ext cx="3644304" cy="548390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95070" y="3484605"/>
            <a:ext cx="185352" cy="6431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59891" y="4127712"/>
            <a:ext cx="140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086335" y="4115911"/>
            <a:ext cx="267730" cy="406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27032" y="4522573"/>
            <a:ext cx="153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 is left </a:t>
            </a:r>
            <a:r>
              <a:rPr lang="en-US" err="1" smtClean="0"/>
              <a:t>arg</a:t>
            </a:r>
            <a:r>
              <a:rPr lang="en-US" smtClean="0"/>
              <a:t>,</a:t>
            </a:r>
          </a:p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6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735595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2%7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0.285714</a:t>
            </a:r>
            <a:endParaRPr lang="en-US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7%2</a:t>
            </a:r>
            <a:endParaRPr lang="en-US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</a:t>
            </a:r>
            <a:endParaRPr lang="en-US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%7</a:t>
            </a:r>
            <a:endParaRPr lang="en-US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0.142857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%2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Monad vs. Dyad %: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Compute the arithmetic mean of 4 and 7.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Find </a:t>
            </a:r>
            <a:r>
              <a:rPr lang="en-US" sz="2800" u="sng" smtClean="0">
                <a:solidFill>
                  <a:schemeClr val="bg1"/>
                </a:solidFill>
              </a:rPr>
              <a:t>three</a:t>
            </a:r>
            <a:r>
              <a:rPr lang="en-US" sz="280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9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5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Compute the arithmetic mean of 4 and 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294377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294376"/>
            <a:ext cx="944879" cy="141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294376"/>
            <a:ext cx="944879" cy="1416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294375"/>
            <a:ext cx="944879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5" y="2294374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294379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294376"/>
            <a:ext cx="944878" cy="14166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3848855"/>
            <a:ext cx="944879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3848855"/>
            <a:ext cx="944879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3848854"/>
            <a:ext cx="944879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3848854"/>
            <a:ext cx="944880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3848854"/>
            <a:ext cx="944879" cy="1416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3848852"/>
            <a:ext cx="944879" cy="14166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5386308"/>
            <a:ext cx="944878" cy="14166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5386306"/>
            <a:ext cx="944880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5386306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5386305"/>
            <a:ext cx="944879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5386304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5386304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5386302"/>
            <a:ext cx="944879" cy="14166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85" y="5386302"/>
            <a:ext cx="944879" cy="141667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46" y="5386302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24303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LEARN To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RECOGNIZE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A GOOD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KNOWLEDGE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TRANCE</a:t>
            </a:r>
            <a:endParaRPr lang="en-US" sz="54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3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3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3"/>
            <a:ext cx="3657597" cy="548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2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Compute whether a number, say 8, is even (gives 1 if even, 0 otherwise).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Find </a:t>
            </a:r>
            <a:r>
              <a:rPr lang="en-US" sz="2800" u="sng" smtClean="0">
                <a:solidFill>
                  <a:schemeClr val="bg1"/>
                </a:solidFill>
              </a:rPr>
              <a:t>four</a:t>
            </a:r>
            <a:r>
              <a:rPr lang="en-US" sz="280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2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33" y="5014571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04793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52" y="5014571"/>
            <a:ext cx="944877" cy="14166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62612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94" y="5014570"/>
            <a:ext cx="944878" cy="14166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24354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66" y="5014570"/>
            <a:ext cx="944877" cy="14166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103226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Compute whether a number, say 8, is even (gives 1 if even, 0 otherwise</a:t>
            </a:r>
            <a:r>
              <a:rPr lang="en-US" sz="2800" b="1" smtClean="0">
                <a:solidFill>
                  <a:schemeClr val="bg1"/>
                </a:solidFill>
              </a:rPr>
              <a:t>).</a:t>
            </a:r>
            <a:endParaRPr lang="en-US" sz="2800" b="1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69" y="2909808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72" y="2909808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21" y="2909808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9" y="2909810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4" y="2909807"/>
            <a:ext cx="944878" cy="14166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69" y="4674712"/>
            <a:ext cx="944879" cy="14166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72" y="4674711"/>
            <a:ext cx="944878" cy="14166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21" y="4674711"/>
            <a:ext cx="944878" cy="14166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9" y="4674713"/>
            <a:ext cx="944877" cy="141667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4" y="4674710"/>
            <a:ext cx="944877" cy="141667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858" y="2909809"/>
            <a:ext cx="944879" cy="141667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961" y="2909808"/>
            <a:ext cx="944879" cy="141667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10" y="2909808"/>
            <a:ext cx="944879" cy="141667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08" y="2909810"/>
            <a:ext cx="944877" cy="14166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23" y="2909807"/>
            <a:ext cx="944878" cy="14166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06" y="4687062"/>
            <a:ext cx="944878" cy="14166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09" y="4687061"/>
            <a:ext cx="944879" cy="141667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858" y="4687061"/>
            <a:ext cx="944879" cy="14166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71" y="4687060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4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3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Try not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to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reinvent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the rut</a:t>
            </a:r>
          </a:p>
        </p:txBody>
      </p:sp>
    </p:spTree>
    <p:extLst>
      <p:ext uri="{BB962C8B-B14F-4D97-AF65-F5344CB8AC3E}">
        <p14:creationId xmlns:p14="http://schemas.microsoft.com/office/powerpoint/2010/main" val="64504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Arrays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1902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Any variable can be an array.  As for what the type and dimensioning is: you assigned the variable, didn't you?  It contains whatever you put into it, a number, a string, an array, a structure...  J will remember.  If your program logic requires you to find out the current attributes of a variable, J can tell you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8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58" y="0"/>
            <a:ext cx="8909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a =: 5 3 7 9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5 3 7 9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#a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  <a:endParaRPr lang="en-US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 =: 'hello'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#s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Variable assignment and array size: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869" y="2152891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In J, every operator has a loop built in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+ 4 5 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5 7 9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+ 4 5 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5 6 7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+ 4 5 6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+4 5 6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Automatic element-by-element operations: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576924"/>
            <a:ext cx="995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0 1 2 3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3+i.4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3 4 5 6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0 0 0 1 1 1 2 2 2 3 3 3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8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954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502783"/>
            <a:ext cx="995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?5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?0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0.654682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?5 2 3 6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3 1 0 4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3?7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1 4 2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Roll five d20 dice with +3 modifiers on all rolls.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 smtClean="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Find </a:t>
            </a:r>
            <a:r>
              <a:rPr lang="en-US" sz="2800" u="sng" smtClean="0">
                <a:solidFill>
                  <a:schemeClr val="bg1"/>
                </a:solidFill>
              </a:rPr>
              <a:t>four</a:t>
            </a:r>
            <a:r>
              <a:rPr lang="en-US" sz="280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5014571"/>
            <a:ext cx="944877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5214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02" y="5014572"/>
            <a:ext cx="944877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95962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73" y="5014570"/>
            <a:ext cx="944877" cy="14166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2063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1577009"/>
            <a:ext cx="90379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BREAK FROM THE BLUB</a:t>
            </a:r>
          </a:p>
          <a:p>
            <a:endParaRPr lang="en-US" sz="2800" b="1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FIGHT IRONY</a:t>
            </a: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PERSEVERE</a:t>
            </a:r>
          </a:p>
        </p:txBody>
      </p:sp>
    </p:spTree>
    <p:extLst>
      <p:ext uri="{BB962C8B-B14F-4D97-AF65-F5344CB8AC3E}">
        <p14:creationId xmlns:p14="http://schemas.microsoft.com/office/powerpoint/2010/main" val="5220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Roll five d20 dice with +3 modifiers on all rolls.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66" y="2996307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21" y="2996305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18" y="2996306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16" y="2996308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24" y="2996305"/>
            <a:ext cx="944877" cy="14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19" y="2996307"/>
            <a:ext cx="944876" cy="14166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70" y="2996306"/>
            <a:ext cx="944876" cy="1416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60" y="4841577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0" y="4841576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4" y="4841578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6" y="4841578"/>
            <a:ext cx="944877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66" y="4841578"/>
            <a:ext cx="944877" cy="14166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19" y="4841574"/>
            <a:ext cx="944876" cy="14166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70" y="4841573"/>
            <a:ext cx="944876" cy="14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Roll five d20 dice with +3 modifiers on all rolls.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66" y="2996307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2" y="2996306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18" y="2996306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16" y="2996308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17" y="2996305"/>
            <a:ext cx="944877" cy="14166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68" y="2996306"/>
            <a:ext cx="944877" cy="14166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19" y="2996306"/>
            <a:ext cx="944876" cy="14166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70" y="2996305"/>
            <a:ext cx="944876" cy="1416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60" y="4841577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2" y="4841581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4" y="4841578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6" y="4841578"/>
            <a:ext cx="944877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17" y="4841580"/>
            <a:ext cx="944877" cy="14166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68" y="4841581"/>
            <a:ext cx="944877" cy="14166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19" y="4841581"/>
            <a:ext cx="944876" cy="14166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70" y="4841580"/>
            <a:ext cx="944876" cy="14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Adverbs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986" y="914400"/>
            <a:ext cx="9722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 noun holds data; a verb operates on one or two nouns to produce a result which is a noun; an adverb operates on one noun or verb to produce a derived </a:t>
            </a:r>
            <a:r>
              <a:rPr lang="en-US" sz="3600" smtClean="0">
                <a:solidFill>
                  <a:schemeClr val="bg1"/>
                </a:solidFill>
              </a:rPr>
              <a:t>entity.</a:t>
            </a:r>
            <a:r>
              <a:rPr lang="en-US" sz="3600">
                <a:solidFill>
                  <a:schemeClr val="bg1"/>
                </a:solidFill>
              </a:rPr>
              <a:t> </a:t>
            </a:r>
            <a:endParaRPr lang="en-US" sz="3600" smtClean="0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1+2+3+4+5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+/1 2 3 4 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*/1 2 3 4 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9852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324580"/>
            <a:ext cx="995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vals=:3 _4 7 9 _2 3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+/vals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16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#vals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(+/vals)%(#vals)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2.66667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+/vals%#vals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2.66667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5600" y="431113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New version of “arithmetic mean”: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6" y="632697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9216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Given a string (or any array) s, determine if it</a:t>
            </a:r>
            <a:r>
              <a:rPr lang="fr-FR" sz="2800" b="1" smtClean="0">
                <a:solidFill>
                  <a:schemeClr val="bg1"/>
                </a:solidFill>
              </a:rPr>
              <a:t>’</a:t>
            </a:r>
            <a:r>
              <a:rPr lang="en-US" sz="2800" b="1" smtClean="0">
                <a:solidFill>
                  <a:schemeClr val="bg1"/>
                </a:solidFill>
              </a:rPr>
              <a:t>s a palindrome.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 smtClean="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Find </a:t>
            </a:r>
            <a:r>
              <a:rPr lang="en-US" sz="2800" u="sng" smtClean="0">
                <a:solidFill>
                  <a:schemeClr val="bg1"/>
                </a:solidFill>
              </a:rPr>
              <a:t>two</a:t>
            </a:r>
            <a:r>
              <a:rPr lang="en-US" sz="280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54" y="3411356"/>
            <a:ext cx="941444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5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2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7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3" y="5014571"/>
            <a:ext cx="944877" cy="1416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91" y="5014571"/>
            <a:ext cx="944876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96951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62" y="5014570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21622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1580" y="3650943"/>
            <a:ext cx="48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latin typeface="Apple Chancery" charset="0"/>
                <a:ea typeface="Apple Chancery" charset="0"/>
                <a:cs typeface="Apple Chancery" charset="0"/>
              </a:rPr>
              <a:t>s</a:t>
            </a:r>
            <a:endParaRPr lang="en-US" sz="480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18" y="5014570"/>
            <a:ext cx="944876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32978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46" y="5014570"/>
            <a:ext cx="944876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69406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074" y="5014570"/>
            <a:ext cx="944875" cy="14166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05834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1772"/>
            <a:ext cx="12192000" cy="121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399" y="1595120"/>
            <a:ext cx="989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Given a string (or any array) s, determine if it</a:t>
            </a:r>
            <a:r>
              <a:rPr lang="fr-FR" sz="2800" b="1">
                <a:solidFill>
                  <a:schemeClr val="bg1"/>
                </a:solidFill>
              </a:rPr>
              <a:t>’</a:t>
            </a:r>
            <a:r>
              <a:rPr lang="en-US" sz="2800" b="1">
                <a:solidFill>
                  <a:schemeClr val="bg1"/>
                </a:solidFill>
              </a:rPr>
              <a:t>s a palindrome.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15" y="2885096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18" y="2885095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5" y="2885097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80" y="2885094"/>
            <a:ext cx="944877" cy="14166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144185" y="2885095"/>
            <a:ext cx="941443" cy="1416673"/>
            <a:chOff x="2785839" y="2909808"/>
            <a:chExt cx="941443" cy="14166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9541" y="2885093"/>
            <a:ext cx="941443" cy="1416673"/>
            <a:chOff x="2785839" y="2909808"/>
            <a:chExt cx="941443" cy="1416673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15" y="4536417"/>
            <a:ext cx="944879" cy="14166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18" y="4536416"/>
            <a:ext cx="944878" cy="14166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5" y="4536419"/>
            <a:ext cx="944877" cy="14166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80" y="4536416"/>
            <a:ext cx="944877" cy="141667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3144185" y="4536416"/>
            <a:ext cx="941443" cy="1416673"/>
            <a:chOff x="2785839" y="2909808"/>
            <a:chExt cx="941443" cy="141667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823" y="4536415"/>
            <a:ext cx="944877" cy="141667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366" y="4536414"/>
            <a:ext cx="944877" cy="141667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09" y="4536414"/>
            <a:ext cx="944876" cy="14166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95" y="4536414"/>
            <a:ext cx="944876" cy="1416669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10231438" y="4536410"/>
            <a:ext cx="941443" cy="1416673"/>
            <a:chOff x="2785839" y="2909808"/>
            <a:chExt cx="941443" cy="1416673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9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8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4" y="2686929"/>
            <a:ext cx="10424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smtClean="0">
                <a:solidFill>
                  <a:schemeClr val="bg1"/>
                </a:solidFill>
                <a:latin typeface="Arial Black" charset="0"/>
              </a:rPr>
              <a:t>Devalue having</a:t>
            </a:r>
            <a:endParaRPr lang="en-US" sz="6600" cap="all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2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Hooks &amp; Forks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891" y="859869"/>
            <a:ext cx="2816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Hooks</a:t>
            </a:r>
            <a:endParaRPr lang="en-US" sz="4400" b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594" y="2762864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594" y="4626078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Dyadic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5373" y="928411"/>
            <a:ext cx="185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373" y="2769851"/>
            <a:ext cx="5587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y f (g y)</a:t>
            </a:r>
          </a:p>
          <a:p>
            <a:r>
              <a:rPr lang="en-US" sz="40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 y == y -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5373" y="4633313"/>
            <a:ext cx="5587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</a:t>
            </a:r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x f (g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-% y == x -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8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439" y="502340"/>
            <a:ext cx="119630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=: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: '0=2|y'	NB. checks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that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is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even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i.10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0 1 2 3 4 5 6 7 8 9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i.10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1 0 1 0 1 0 1 0 1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# operator to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keep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only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evens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(f i.10) # i.10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0 2 4 6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hook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(#~f) i.10		NB. i.e., i.10 #~ (f i.10)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0 2 4 6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				NB. i.e., (f i.10) # i.10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9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891" y="859869"/>
            <a:ext cx="2816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Forks</a:t>
            </a:r>
            <a:endParaRPr lang="en-US" sz="4400" b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594" y="2762864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594" y="4626078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Dyadic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5373" y="928411"/>
            <a:ext cx="185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372" y="2769851"/>
            <a:ext cx="8286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(f y) g (h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-+% y == (- y) +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5373" y="4633313"/>
            <a:ext cx="8286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</a:t>
            </a:r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(x f y) g (x h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-+% y == (x – y) + (x 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6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15312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931436"/>
            <a:ext cx="92167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Define the </a:t>
            </a:r>
            <a:r>
              <a:rPr lang="en-US" sz="2800" b="1" u="sng" dirty="0" smtClean="0">
                <a:solidFill>
                  <a:schemeClr val="bg1"/>
                </a:solidFill>
              </a:rPr>
              <a:t>arithmetic</a:t>
            </a:r>
            <a:r>
              <a:rPr lang="en-US" sz="2800" b="1" dirty="0" smtClean="0">
                <a:solidFill>
                  <a:schemeClr val="bg1"/>
                </a:solidFill>
              </a:rPr>
              <a:t> mean and </a:t>
            </a:r>
            <a:r>
              <a:rPr lang="en-US" sz="2800" b="1" u="sng" dirty="0" smtClean="0">
                <a:solidFill>
                  <a:schemeClr val="bg1"/>
                </a:solidFill>
              </a:rPr>
              <a:t>geometric</a:t>
            </a:r>
            <a:r>
              <a:rPr lang="en-US" sz="2800" b="1" dirty="0" smtClean="0">
                <a:solidFill>
                  <a:schemeClr val="bg1"/>
                </a:solidFill>
              </a:rPr>
              <a:t> mean for any list of numbers. Geometric mean = (x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</a:rPr>
              <a:t>*x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*…*</a:t>
            </a:r>
            <a:r>
              <a:rPr lang="en-US" sz="2800" b="1" dirty="0" err="1" smtClean="0">
                <a:solidFill>
                  <a:schemeClr val="bg1"/>
                </a:solidFill>
              </a:rPr>
              <a:t>x</a:t>
            </a:r>
            <a:r>
              <a:rPr lang="en-US" sz="2800" b="1" baseline="-25000" dirty="0" err="1" smtClean="0">
                <a:solidFill>
                  <a:schemeClr val="bg1"/>
                </a:solidFill>
              </a:rPr>
              <a:t>n</a:t>
            </a:r>
            <a:r>
              <a:rPr lang="en-US" sz="2800" b="1" dirty="0" smtClean="0">
                <a:solidFill>
                  <a:schemeClr val="bg1"/>
                </a:solidFill>
              </a:rPr>
              <a:t>)^(1/n).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one</a:t>
            </a:r>
            <a:r>
              <a:rPr lang="en-US" sz="2800" dirty="0" smtClean="0">
                <a:solidFill>
                  <a:schemeClr val="bg1"/>
                </a:solidFill>
              </a:rPr>
              <a:t> solution for </a:t>
            </a:r>
            <a:r>
              <a:rPr lang="en-US" sz="2800" u="sng" dirty="0" smtClean="0">
                <a:solidFill>
                  <a:schemeClr val="bg1"/>
                </a:solidFill>
              </a:rPr>
              <a:t>each</a:t>
            </a:r>
            <a:r>
              <a:rPr lang="en-US" sz="2800" dirty="0" smtClean="0">
                <a:solidFill>
                  <a:schemeClr val="bg1"/>
                </a:solidFill>
              </a:rPr>
              <a:t> kind of mean using </a:t>
            </a:r>
            <a:r>
              <a:rPr lang="en-US" sz="2800" dirty="0" smtClean="0">
                <a:solidFill>
                  <a:schemeClr val="bg1"/>
                </a:solidFill>
              </a:rPr>
              <a:t>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17" y="3419450"/>
            <a:ext cx="944876" cy="1416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87777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65" y="3419450"/>
            <a:ext cx="944876" cy="14166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08525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36" y="3419449"/>
            <a:ext cx="944876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33196" y="3543771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16" y="5069178"/>
            <a:ext cx="944876" cy="141666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87776" y="531584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66" y="5069178"/>
            <a:ext cx="944875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08524" y="53158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5" y="5069180"/>
            <a:ext cx="944875" cy="14166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33195" y="53158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399" y="1595120"/>
            <a:ext cx="9891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Define the arithmetic mean and geometric mean for any list of numbers.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95" y="2966376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98" y="2966375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45" y="2966378"/>
            <a:ext cx="944877" cy="1416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65" y="2968950"/>
            <a:ext cx="941443" cy="14115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95" y="4617697"/>
            <a:ext cx="944878" cy="14166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98" y="4617696"/>
            <a:ext cx="944878" cy="14166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45" y="4617699"/>
            <a:ext cx="944876" cy="14166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65" y="4620271"/>
            <a:ext cx="941443" cy="14115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654799" y="3332008"/>
            <a:ext cx="351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arithmetic mean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54798" y="4932342"/>
            <a:ext cx="351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geometric mean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86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Conjunctions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Motivation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19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J uses the names x, y, u, v, m, and n to represent arguments to verbs and other entities.  You should avoid using these names for other purposes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18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4" cy="5444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5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6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9935" y="661367"/>
            <a:ext cx="119630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=: 5&amp;+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1 2 3 4 5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6 7 8 9 10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=: -&amp;5</a:t>
            </a: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1 2 3 4 5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_4 _3 _2 _1 0</a:t>
            </a:r>
          </a:p>
          <a:p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f 1 2 3 4 5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recursively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applies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5&amp;+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twice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11 12 13 14 15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g 1 2 3 4 5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recursively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applies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-&amp;5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three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times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_14 _13 _12 _11 _10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7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4" cy="5444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4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1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174" y="897341"/>
            <a:ext cx="119630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=: -&amp;%					NB. i.e., -(%y)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1 2 3 4 5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 _0.5 _0.333333 _0.25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10 f 1 2 3 4 5				NB. i.e., (%x)-(%y)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_0.9 _0.4 _0.233333 _0.15 _0.1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=: -%				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compare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hook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1 2 3 4 5				NB. i.e., y-(%y)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0 1.5 2.66667 3.75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4.8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g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 5				NB. i.e.,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x-(%y)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9 9.5 9.66667 9.75 9.8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3" cy="5444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4" cy="54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709" y="808522"/>
            <a:ext cx="119630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=: -@:%				NB. same as &amp; in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monadic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form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1 2 3 4 5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 _0.5 _0.333333 _0.25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f 1 2 3 4 5			NB. i.e., - (x % y)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_5 _3.33333 _2.5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+/@:%			NB. i.e., +/ (% y)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			NB. i.e., sum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reciprocals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of y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2.28333</a:t>
            </a:r>
          </a:p>
        </p:txBody>
      </p:sp>
    </p:spTree>
    <p:extLst>
      <p:ext uri="{BB962C8B-B14F-4D97-AF65-F5344CB8AC3E}">
        <p14:creationId xmlns:p14="http://schemas.microsoft.com/office/powerpoint/2010/main" val="166647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5915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667456"/>
            <a:ext cx="10027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Define the 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</a:rPr>
              <a:t>, 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, and 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∞</a:t>
            </a:r>
            <a:r>
              <a:rPr lang="en-US" sz="2800" b="1" dirty="0" smtClean="0">
                <a:solidFill>
                  <a:schemeClr val="bg1"/>
                </a:solidFill>
              </a:rPr>
              <a:t> norms.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</a:rPr>
              <a:t>  = sum(</a:t>
            </a:r>
            <a:r>
              <a:rPr lang="en-US" sz="2800" b="1" dirty="0" err="1" smtClean="0">
                <a:solidFill>
                  <a:schemeClr val="bg1"/>
                </a:solidFill>
              </a:rPr>
              <a:t>absval</a:t>
            </a:r>
            <a:r>
              <a:rPr lang="en-US" sz="2800" b="1" dirty="0" smtClean="0">
                <a:solidFill>
                  <a:schemeClr val="bg1"/>
                </a:solidFill>
              </a:rPr>
              <a:t>(x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  <a:r>
              <a:rPr lang="en-US" sz="2800" b="1" dirty="0" smtClean="0">
                <a:solidFill>
                  <a:schemeClr val="bg1"/>
                </a:solidFill>
              </a:rPr>
              <a:t>)) for all 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  = </a:t>
            </a:r>
            <a:r>
              <a:rPr lang="en-US" sz="2800" b="1" dirty="0" err="1" smtClean="0">
                <a:solidFill>
                  <a:schemeClr val="bg1"/>
                </a:solidFill>
              </a:rPr>
              <a:t>sqrt</a:t>
            </a:r>
            <a:r>
              <a:rPr lang="en-US" sz="2800" b="1" dirty="0" smtClean="0">
                <a:solidFill>
                  <a:schemeClr val="bg1"/>
                </a:solidFill>
              </a:rPr>
              <a:t>(sum(x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) for all 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  <a:r>
              <a:rPr lang="en-US" sz="2800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L</a:t>
            </a:r>
            <a:r>
              <a:rPr lang="en-US" sz="2800" b="1" baseline="30000" dirty="0">
                <a:solidFill>
                  <a:schemeClr val="bg1"/>
                </a:solidFill>
              </a:rPr>
              <a:t> 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∞ </a:t>
            </a:r>
            <a:r>
              <a:rPr lang="en-US" sz="2800" b="1" dirty="0" smtClean="0">
                <a:solidFill>
                  <a:schemeClr val="bg1"/>
                </a:solidFill>
              </a:rPr>
              <a:t>= max(x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  <a:r>
              <a:rPr lang="en-US" sz="2800" b="1" dirty="0" smtClean="0">
                <a:solidFill>
                  <a:schemeClr val="bg1"/>
                </a:solidFill>
              </a:rPr>
              <a:t>) for all 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one</a:t>
            </a:r>
            <a:r>
              <a:rPr lang="en-US" sz="2800" dirty="0" smtClean="0">
                <a:solidFill>
                  <a:schemeClr val="bg1"/>
                </a:solidFill>
              </a:rPr>
              <a:t> solution for </a:t>
            </a:r>
            <a:r>
              <a:rPr lang="en-US" sz="2800" u="sng" dirty="0" smtClean="0">
                <a:solidFill>
                  <a:schemeClr val="bg1"/>
                </a:solidFill>
              </a:rPr>
              <a:t>each</a:t>
            </a:r>
            <a:r>
              <a:rPr lang="en-US" sz="2800" dirty="0" smtClean="0">
                <a:solidFill>
                  <a:schemeClr val="bg1"/>
                </a:solidFill>
              </a:rPr>
              <a:t> norm </a:t>
            </a:r>
            <a:r>
              <a:rPr lang="en-US" sz="2800" dirty="0" smtClean="0">
                <a:solidFill>
                  <a:schemeClr val="bg1"/>
                </a:solidFill>
              </a:rPr>
              <a:t>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17" y="3419450"/>
            <a:ext cx="944876" cy="14166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87777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65" y="3419450"/>
            <a:ext cx="944876" cy="141666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908525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36" y="3419449"/>
            <a:ext cx="944876" cy="141666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33196" y="3543771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08" y="5119978"/>
            <a:ext cx="944875" cy="141666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78068" y="536664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058" y="5119979"/>
            <a:ext cx="944875" cy="141666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98816" y="53666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07" y="5119980"/>
            <a:ext cx="944874" cy="141666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023487" y="53666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55" y="5119978"/>
            <a:ext cx="944874" cy="141666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144235" y="5366645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7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399" y="200319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399" y="846533"/>
            <a:ext cx="98917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Define the L</a:t>
            </a:r>
            <a:r>
              <a:rPr lang="en-US" sz="2800" b="1" baseline="30000" dirty="0">
                <a:solidFill>
                  <a:schemeClr val="bg1"/>
                </a:solidFill>
              </a:rPr>
              <a:t>1</a:t>
            </a:r>
            <a:r>
              <a:rPr lang="en-US" sz="2800" b="1" dirty="0">
                <a:solidFill>
                  <a:schemeClr val="bg1"/>
                </a:solidFill>
              </a:rPr>
              <a:t>, L</a:t>
            </a:r>
            <a:r>
              <a:rPr lang="en-US" sz="2800" b="1" baseline="30000" dirty="0">
                <a:solidFill>
                  <a:schemeClr val="bg1"/>
                </a:solidFill>
              </a:rPr>
              <a:t>2</a:t>
            </a:r>
            <a:r>
              <a:rPr lang="en-US" sz="2800" b="1" dirty="0">
                <a:solidFill>
                  <a:schemeClr val="bg1"/>
                </a:solidFill>
              </a:rPr>
              <a:t>, and L</a:t>
            </a:r>
            <a:r>
              <a:rPr lang="en-US" sz="2800" b="1" baseline="30000" dirty="0">
                <a:solidFill>
                  <a:schemeClr val="bg1"/>
                </a:solidFill>
              </a:rPr>
              <a:t>∞</a:t>
            </a:r>
            <a:r>
              <a:rPr lang="en-US" sz="2800" b="1" dirty="0">
                <a:solidFill>
                  <a:schemeClr val="bg1"/>
                </a:solidFill>
              </a:rPr>
              <a:t> norms.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L</a:t>
            </a:r>
            <a:r>
              <a:rPr lang="en-US" sz="2800" b="1" baseline="30000" dirty="0">
                <a:solidFill>
                  <a:schemeClr val="bg1"/>
                </a:solidFill>
              </a:rPr>
              <a:t>1</a:t>
            </a:r>
            <a:r>
              <a:rPr lang="en-US" sz="2800" b="1" dirty="0">
                <a:solidFill>
                  <a:schemeClr val="bg1"/>
                </a:solidFill>
              </a:rPr>
              <a:t>  = sum(</a:t>
            </a:r>
            <a:r>
              <a:rPr lang="en-US" sz="2800" b="1" dirty="0" err="1">
                <a:solidFill>
                  <a:schemeClr val="bg1"/>
                </a:solidFill>
              </a:rPr>
              <a:t>absval</a:t>
            </a:r>
            <a:r>
              <a:rPr lang="en-US" sz="2800" b="1" dirty="0">
                <a:solidFill>
                  <a:schemeClr val="bg1"/>
                </a:solidFill>
              </a:rPr>
              <a:t>(x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  <a:r>
              <a:rPr lang="en-US" sz="2800" b="1" dirty="0">
                <a:solidFill>
                  <a:schemeClr val="bg1"/>
                </a:solidFill>
              </a:rPr>
              <a:t>)) for all 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L</a:t>
            </a:r>
            <a:r>
              <a:rPr lang="en-US" sz="2800" b="1" baseline="30000" dirty="0">
                <a:solidFill>
                  <a:schemeClr val="bg1"/>
                </a:solidFill>
              </a:rPr>
              <a:t>2</a:t>
            </a:r>
            <a:r>
              <a:rPr lang="en-US" sz="2800" b="1" dirty="0">
                <a:solidFill>
                  <a:schemeClr val="bg1"/>
                </a:solidFill>
              </a:rPr>
              <a:t>  = </a:t>
            </a:r>
            <a:r>
              <a:rPr lang="en-US" sz="2800" b="1" dirty="0" err="1">
                <a:solidFill>
                  <a:schemeClr val="bg1"/>
                </a:solidFill>
              </a:rPr>
              <a:t>sqrt</a:t>
            </a:r>
            <a:r>
              <a:rPr lang="en-US" sz="2800" b="1" dirty="0">
                <a:solidFill>
                  <a:schemeClr val="bg1"/>
                </a:solidFill>
              </a:rPr>
              <a:t>(sum(x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  <a:r>
              <a:rPr lang="en-US" sz="2800" b="1" baseline="30000" dirty="0">
                <a:solidFill>
                  <a:schemeClr val="bg1"/>
                </a:solidFill>
              </a:rPr>
              <a:t>2</a:t>
            </a:r>
            <a:r>
              <a:rPr lang="en-US" sz="2800" b="1" dirty="0">
                <a:solidFill>
                  <a:schemeClr val="bg1"/>
                </a:solidFill>
              </a:rPr>
              <a:t>) for all 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  <a:r>
              <a:rPr lang="en-US" sz="2800" b="1" dirty="0">
                <a:solidFill>
                  <a:schemeClr val="bg1"/>
                </a:solidFill>
              </a:rPr>
              <a:t>)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L</a:t>
            </a:r>
            <a:r>
              <a:rPr lang="en-US" sz="2800" b="1" baseline="30000" dirty="0">
                <a:solidFill>
                  <a:schemeClr val="bg1"/>
                </a:solidFill>
              </a:rPr>
              <a:t> ∞ </a:t>
            </a:r>
            <a:r>
              <a:rPr lang="en-US" sz="2800" b="1" dirty="0">
                <a:solidFill>
                  <a:schemeClr val="bg1"/>
                </a:solidFill>
              </a:rPr>
              <a:t>= max(x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  <a:r>
              <a:rPr lang="en-US" sz="2800" b="1" dirty="0">
                <a:solidFill>
                  <a:schemeClr val="bg1"/>
                </a:solidFill>
              </a:rPr>
              <a:t>) for all 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49" y="2895256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52" y="2895255"/>
            <a:ext cx="944877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895258"/>
            <a:ext cx="944877" cy="1416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19" y="2897830"/>
            <a:ext cx="941442" cy="14115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49" y="4546577"/>
            <a:ext cx="944878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52" y="4546576"/>
            <a:ext cx="944878" cy="14166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4546579"/>
            <a:ext cx="944876" cy="141666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19" y="4549151"/>
            <a:ext cx="941442" cy="14115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669156" y="3188292"/>
            <a:ext cx="351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L</a:t>
            </a:r>
            <a:r>
              <a:rPr lang="en-US" sz="3600" b="1" baseline="30000" dirty="0" smtClean="0">
                <a:solidFill>
                  <a:schemeClr val="bg1"/>
                </a:solidFill>
              </a:rPr>
              <a:t>1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02410" y="4895233"/>
            <a:ext cx="351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L</a:t>
            </a:r>
            <a:r>
              <a:rPr lang="en-US" sz="3600" b="1" baseline="30000" dirty="0" smtClean="0">
                <a:solidFill>
                  <a:schemeClr val="bg1"/>
                </a:solidFill>
              </a:rPr>
              <a:t>2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55" y="4546576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22" y="4549152"/>
            <a:ext cx="941442" cy="14115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029" y="2952684"/>
            <a:ext cx="944879" cy="14166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79" y="2952686"/>
            <a:ext cx="944876" cy="1416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706025" y="3190779"/>
            <a:ext cx="93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bg1"/>
                </a:solidFill>
              </a:rPr>
              <a:t>L</a:t>
            </a:r>
            <a:r>
              <a:rPr lang="en-US" sz="3600" b="1" baseline="30000">
                <a:solidFill>
                  <a:schemeClr val="bg1"/>
                </a:solidFill>
              </a:rPr>
              <a:t> ∞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5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1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9679" y="330421"/>
            <a:ext cx="1043873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Named-value model</a:t>
            </a:r>
          </a:p>
          <a:p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smtClean="0">
                <a:solidFill>
                  <a:schemeClr val="bg1"/>
                </a:solidFill>
              </a:rPr>
              <a:t>Java, C, C++, C#, </a:t>
            </a:r>
            <a:r>
              <a:rPr lang="en-US" sz="2800" err="1" smtClean="0">
                <a:solidFill>
                  <a:schemeClr val="bg1"/>
                </a:solidFill>
              </a:rPr>
              <a:t>Javascript</a:t>
            </a:r>
            <a:r>
              <a:rPr lang="en-US" sz="2800" smtClean="0">
                <a:solidFill>
                  <a:schemeClr val="bg1"/>
                </a:solidFill>
              </a:rPr>
              <a:t>, Python, Ruby, PHP, Rust, Assembly, …</a:t>
            </a:r>
          </a:p>
          <a:p>
            <a:r>
              <a:rPr lang="en-US" sz="2800" smtClean="0">
                <a:solidFill>
                  <a:schemeClr val="bg1"/>
                </a:solidFill>
              </a:rPr>
              <a:t>	</a:t>
            </a:r>
            <a:r>
              <a:rPr lang="en-US" sz="2800" b="1" smtClean="0">
                <a:solidFill>
                  <a:schemeClr val="bg1"/>
                </a:solidFill>
              </a:rPr>
              <a:t>Necessitates sequencing of value updates!!</a:t>
            </a:r>
          </a:p>
          <a:p>
            <a:r>
              <a:rPr lang="en-US" sz="2800" b="1">
                <a:solidFill>
                  <a:schemeClr val="bg1"/>
                </a:solidFill>
              </a:rPr>
              <a:t>	</a:t>
            </a:r>
            <a:r>
              <a:rPr lang="en-US" sz="2800" b="1" smtClean="0">
                <a:solidFill>
                  <a:schemeClr val="bg1"/>
                </a:solidFill>
              </a:rPr>
              <a:t>Programming with time…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800" err="1" smtClean="0">
                <a:solidFill>
                  <a:schemeClr val="bg1"/>
                </a:solidFill>
              </a:rPr>
              <a:t>Biductive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smtClean="0">
                <a:solidFill>
                  <a:schemeClr val="bg1"/>
                </a:solidFill>
              </a:rPr>
              <a:t>computing</a:t>
            </a:r>
          </a:p>
          <a:p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smtClean="0">
                <a:solidFill>
                  <a:schemeClr val="bg1"/>
                </a:solidFill>
              </a:rPr>
              <a:t>Prolog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Iterative distillation</a:t>
            </a:r>
          </a:p>
          <a:p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smtClean="0">
                <a:solidFill>
                  <a:schemeClr val="bg1"/>
                </a:solidFill>
              </a:rPr>
              <a:t>Forth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Never put a seat belt around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13980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Atoms, Lists,</a:t>
            </a:r>
          </a:p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Tables, et al.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1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39540"/>
            <a:ext cx="3631055" cy="544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4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i.3) (i.5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  <a:r>
              <a:rPr lang="da-DK" sz="36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syntax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36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    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(i.3)(i.5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i.3),(i.5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1 2 0 1 2 3 4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9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39540"/>
            <a:ext cx="3631054" cy="544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3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4156" y="996158"/>
            <a:ext cx="11542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5.1 3.5 1.4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pt2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4.9 3.0 1.4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4.7 3.2 1.3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pt2 ,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5.1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3.5 1.4 0.2 4.9 3 1.4 0.2 4.7 3.2 1.3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,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pt2 ,: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5.1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3.5 1.4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  <a:endParaRPr lang="da-DK" sz="32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4.9  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3 1.4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4.7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3.2 1.3 0.2</a:t>
            </a:r>
            <a:endParaRPr lang="da-DK" sz="32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1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39540"/>
            <a:ext cx="3631054" cy="5444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7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4156" y="996158"/>
            <a:ext cx="115426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pt2 ,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5.1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3.5 1.4 0.2 4.9 3 1.4 0.2 4.7 3.2 1.3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pt1 , pt2 , 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,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pt2 ,: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5.1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3.5 1.4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4.9  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3 1.4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4.7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3.2 1.3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pt1 , pt2 ,: 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</a:t>
            </a:r>
            <a:endParaRPr lang="da-DK" sz="32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7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Rank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5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1560" y="1956121"/>
            <a:ext cx="9190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The rank of a noun is the count of its axes. An atom has rank 0, a list rank 1, a table rank 2, and an array with 5 axes has rank 5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Primer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9680" y="330421"/>
            <a:ext cx="10048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Type threading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Haskell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Code generation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Lisp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 err="1" smtClean="0">
                <a:solidFill>
                  <a:schemeClr val="bg1"/>
                </a:solidFill>
              </a:rPr>
              <a:t>Datastructure</a:t>
            </a:r>
            <a:r>
              <a:rPr lang="en-US" sz="2800" dirty="0" smtClean="0">
                <a:solidFill>
                  <a:schemeClr val="bg1"/>
                </a:solidFill>
              </a:rPr>
              <a:t> transformations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</a:rPr>
              <a:t>Clojure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Array computing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APL, J, K, Q, </a:t>
            </a:r>
            <a:r>
              <a:rPr lang="en-US" sz="2800" dirty="0" err="1" smtClean="0">
                <a:solidFill>
                  <a:schemeClr val="bg1"/>
                </a:solidFill>
              </a:rPr>
              <a:t>Numpy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4156" y="996158"/>
            <a:ext cx="11542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$ pt1 , pt2 , 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$ pt1 , pt2 , pt3	NB. #$ 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computes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rank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pt1 , pt2 ,: 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#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pt1 , pt2 ,: 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etc.</a:t>
            </a:r>
            <a:endParaRPr lang="da-DK" sz="32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89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128680"/>
            <a:ext cx="115426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+ b.0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</a:t>
            </a:r>
          </a:p>
          <a:p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 b.0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</a:t>
            </a:r>
          </a:p>
          <a:p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 b.0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_ _</a:t>
            </a:r>
          </a:p>
          <a:p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b.0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 1 _</a:t>
            </a:r>
          </a:p>
          <a:p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,: b.0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 _ _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7008" y="351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Ask the rank of a verb.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3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8308" y="524887"/>
            <a:ext cx="91902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If you </a:t>
            </a:r>
            <a:r>
              <a:rPr lang="en-US" sz="3600" smtClean="0">
                <a:solidFill>
                  <a:schemeClr val="bg1"/>
                </a:solidFill>
              </a:rPr>
              <a:t>don’t </a:t>
            </a:r>
            <a:r>
              <a:rPr lang="en-US" sz="3600">
                <a:solidFill>
                  <a:schemeClr val="bg1"/>
                </a:solidFill>
              </a:rPr>
              <a:t>know the rank of a verb, you </a:t>
            </a:r>
            <a:r>
              <a:rPr lang="en-US" sz="3600" smtClean="0">
                <a:solidFill>
                  <a:schemeClr val="bg1"/>
                </a:solidFill>
              </a:rPr>
              <a:t>don’t </a:t>
            </a:r>
            <a:r>
              <a:rPr lang="en-US" sz="3600">
                <a:solidFill>
                  <a:schemeClr val="bg1"/>
                </a:solidFill>
              </a:rPr>
              <a:t>know the verb.  Using a verb of unknown rank is like wiring in a power-supply of unknown </a:t>
            </a:r>
            <a:r>
              <a:rPr lang="en-US" sz="3600" smtClean="0">
                <a:solidFill>
                  <a:schemeClr val="bg1"/>
                </a:solidFill>
              </a:rPr>
              <a:t>voltage–it </a:t>
            </a:r>
            <a:r>
              <a:rPr lang="en-US" sz="3600">
                <a:solidFill>
                  <a:schemeClr val="bg1"/>
                </a:solidFill>
              </a:rPr>
              <a:t>will do something when you plug it in; it might even work; but if the voltage is wrong it will destroy what </a:t>
            </a:r>
            <a:r>
              <a:rPr lang="en-US" sz="3600" smtClean="0">
                <a:solidFill>
                  <a:schemeClr val="bg1"/>
                </a:solidFill>
              </a:rPr>
              <a:t>it’s </a:t>
            </a:r>
            <a:r>
              <a:rPr lang="en-US" sz="3600">
                <a:solidFill>
                  <a:schemeClr val="bg1"/>
                </a:solidFill>
              </a:rPr>
              <a:t>connected to.  Avoid embarrassment!  Know the rank of the verbs you use.</a:t>
            </a:r>
            <a:endParaRPr lang="en-US" sz="3600">
              <a:solidFill>
                <a:schemeClr val="bg1"/>
              </a:solidFill>
            </a:endParaRPr>
          </a:p>
          <a:p>
            <a:endParaRPr lang="en-US" sz="3600" i="1" smtClean="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</a:t>
            </a:r>
            <a:r>
              <a:rPr lang="en-US" sz="3600" i="1" smtClean="0">
                <a:solidFill>
                  <a:schemeClr val="bg1"/>
                </a:solidFill>
              </a:rPr>
              <a:t>Primer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4" cy="5444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5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0417" y="373306"/>
            <a:ext cx="1154264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100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200 300 + (1 2 3 4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length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100 200 300    +(1 2 3 4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100 200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300 +"0 _ (1 2 3 4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101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102 103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104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202 203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204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301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302 303 304  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100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200 300 +"_ 0 (1 2 3 4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101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301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102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202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302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103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203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303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104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204 304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49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230280"/>
            <a:ext cx="115426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load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'general/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misc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fndisplay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defverbs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'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setfnform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'J'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8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10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└───────────┘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10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(4 8)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10 20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7008" y="351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Show how a verb would be applied.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484280"/>
            <a:ext cx="115426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 (divide"0) 10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┌───────────┬───────────┐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10│8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20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└───────────┴───────────┘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 (divide"1) 10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(4 8)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10 20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1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484280"/>
            <a:ext cx="11542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i.2 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(divide"0) 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┌──────────┬──────────┬──────────┐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├──────────┼──────────┼──────────┤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└──────────┴──────────┴──────────┘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0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484280"/>
            <a:ext cx="115426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divide"1)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┌──────────────┬──────────────┐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 1 2│4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3 4 5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└──────────────┴──────────────┘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"_) 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7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504600"/>
            <a:ext cx="115426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divide"0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0) 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┌──────────┬──────────┬──────────┐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0│1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1│2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├──────────┼──────────┼──────────┤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4│5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└──────────┴──────────┴──────────┘</a:t>
            </a:r>
          </a:p>
          <a:p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50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33622</TotalTime>
  <Words>1881</Words>
  <Application>Microsoft Macintosh PowerPoint</Application>
  <PresentationFormat>Widescreen</PresentationFormat>
  <Paragraphs>1159</Paragraphs>
  <Slides>157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7" baseType="lpstr">
      <vt:lpstr>Apple Chancery</vt:lpstr>
      <vt:lpstr>Arial Black</vt:lpstr>
      <vt:lpstr>Calibri</vt:lpstr>
      <vt:lpstr>Calibri Light</vt:lpstr>
      <vt:lpstr>Consolas</vt:lpstr>
      <vt:lpstr>Helvetica Neue</vt:lpstr>
      <vt:lpstr>Helvetica Neue Condensed Black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Eckroth</dc:creator>
  <cp:lastModifiedBy>Joshua Eckroth</cp:lastModifiedBy>
  <cp:revision>147</cp:revision>
  <dcterms:created xsi:type="dcterms:W3CDTF">2016-12-12T14:22:26Z</dcterms:created>
  <dcterms:modified xsi:type="dcterms:W3CDTF">2017-04-19T04:36:56Z</dcterms:modified>
</cp:coreProperties>
</file>